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60" r:id="rId5"/>
    <p:sldId id="273" r:id="rId6"/>
    <p:sldId id="261" r:id="rId7"/>
    <p:sldId id="262" r:id="rId8"/>
    <p:sldId id="263" r:id="rId9"/>
    <p:sldId id="265" r:id="rId10"/>
    <p:sldId id="266" r:id="rId11"/>
    <p:sldId id="267" r:id="rId12"/>
    <p:sldId id="268" r:id="rId13"/>
    <p:sldId id="272" r:id="rId14"/>
    <p:sldId id="269" r:id="rId15"/>
    <p:sldId id="270" r:id="rId16"/>
    <p:sldId id="271"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585A"/>
    <a:srgbClr val="0E393A"/>
    <a:srgbClr val="1C7072"/>
    <a:srgbClr val="208082"/>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8688" autoAdjust="0"/>
  </p:normalViewPr>
  <p:slideViewPr>
    <p:cSldViewPr snapToGrid="0" snapToObjects="1">
      <p:cViewPr varScale="1">
        <p:scale>
          <a:sx n="43" d="100"/>
          <a:sy n="43" d="100"/>
        </p:scale>
        <p:origin x="1960" y="5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hdphoto3.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CC6A91-11AB-4A45-ACFC-AAC7FC090524}" type="datetimeFigureOut">
              <a:rPr lang="en-IN" smtClean="0"/>
              <a:t>09-02-2026</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093AE4-DC09-48EC-AEB0-570B2F1AA77B}" type="slidenum">
              <a:rPr lang="en-IN" smtClean="0"/>
              <a:t>‹#›</a:t>
            </a:fld>
            <a:endParaRPr lang="en-IN"/>
          </a:p>
        </p:txBody>
      </p:sp>
    </p:spTree>
    <p:extLst>
      <p:ext uri="{BB962C8B-B14F-4D97-AF65-F5344CB8AC3E}">
        <p14:creationId xmlns:p14="http://schemas.microsoft.com/office/powerpoint/2010/main" val="1381585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I am Priyanshi Kantariya. I am doing my internship at </a:t>
            </a:r>
            <a:r>
              <a:rPr lang="en-US" dirty="0" err="1"/>
              <a:t>Urukrama</a:t>
            </a:r>
            <a:r>
              <a:rPr lang="en-US" dirty="0"/>
              <a:t> innovations as a Software Engineer. The project assigned to me is PG management system. </a:t>
            </a: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1</a:t>
            </a:fld>
            <a:endParaRPr lang="en-IN"/>
          </a:p>
        </p:txBody>
      </p:sp>
    </p:spTree>
    <p:extLst>
      <p:ext uri="{BB962C8B-B14F-4D97-AF65-F5344CB8AC3E}">
        <p14:creationId xmlns:p14="http://schemas.microsoft.com/office/powerpoint/2010/main" val="16620642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class diagram represents the core entities of the system and how they relate to each other.</a:t>
            </a:r>
            <a:br>
              <a:rPr lang="en-US" dirty="0"/>
            </a:br>
            <a:r>
              <a:rPr lang="en-US" dirty="0"/>
              <a:t>I started by identifying the main classes such as User, Tenant, Admin, Property, Bill, Complaint, and </a:t>
            </a:r>
            <a:r>
              <a:rPr lang="en-US" dirty="0" err="1"/>
              <a:t>VisitRequest</a:t>
            </a:r>
            <a:r>
              <a:rPr lang="en-US" dirty="0"/>
              <a:t>.</a:t>
            </a:r>
            <a:br>
              <a:rPr lang="en-US" dirty="0"/>
            </a:br>
            <a:r>
              <a:rPr lang="en-US" dirty="0"/>
              <a:t>The User class holds common authentication-related information, which is then extended by Tenant and Admin based on role.</a:t>
            </a:r>
            <a:br>
              <a:rPr lang="en-US" dirty="0"/>
            </a:br>
            <a:r>
              <a:rPr lang="en-US" dirty="0"/>
              <a:t>A Property is associated with multiple tenants, and each tenant can have multiple bills and complaints linked to them.</a:t>
            </a:r>
            <a:br>
              <a:rPr lang="en-US" dirty="0"/>
            </a:br>
            <a:r>
              <a:rPr lang="en-US" dirty="0"/>
              <a:t>Bills store details like amount, due date, and payment status, while complaints include information such as issue type, description, and current status.</a:t>
            </a:r>
            <a:br>
              <a:rPr lang="en-US" dirty="0"/>
            </a:br>
            <a:r>
              <a:rPr lang="en-US" dirty="0"/>
              <a:t>Visit requests are linked to properties and help manage scheduling and approvals.</a:t>
            </a:r>
            <a:br>
              <a:rPr lang="en-US" dirty="0"/>
            </a:br>
            <a:r>
              <a:rPr lang="en-US" dirty="0"/>
              <a:t>This structure helped me design the </a:t>
            </a:r>
            <a:r>
              <a:rPr lang="en-US" dirty="0" err="1"/>
              <a:t>Firestore</a:t>
            </a:r>
            <a:r>
              <a:rPr lang="en-US" dirty="0"/>
              <a:t> data model in a way that keeps relationships clear while avoiding unnecessary data duplication.</a:t>
            </a: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11</a:t>
            </a:fld>
            <a:endParaRPr lang="en-IN"/>
          </a:p>
        </p:txBody>
      </p:sp>
    </p:spTree>
    <p:extLst>
      <p:ext uri="{BB962C8B-B14F-4D97-AF65-F5344CB8AC3E}">
        <p14:creationId xmlns:p14="http://schemas.microsoft.com/office/powerpoint/2010/main" val="12940092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sequence diagram shows how different components of the system interact over time for key user actions.</a:t>
            </a:r>
            <a:br>
              <a:rPr lang="en-US" dirty="0"/>
            </a:br>
            <a:r>
              <a:rPr lang="en-US" dirty="0"/>
              <a:t>I’ve mainly focused on two important flows: authentication and tenant dashboard operations.</a:t>
            </a:r>
            <a:br>
              <a:rPr lang="en-US" dirty="0"/>
            </a:br>
            <a:r>
              <a:rPr lang="en-US" dirty="0"/>
              <a:t>In the authentication flow, the user initiates a login request from the frontend, which is validated using Firebase Authentication. Once the credentials are verified, the system fetches the relevant user role and redirects the user to the appropriate dashboard.</a:t>
            </a:r>
            <a:br>
              <a:rPr lang="en-US" dirty="0"/>
            </a:b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12</a:t>
            </a:fld>
            <a:endParaRPr lang="en-IN"/>
          </a:p>
        </p:txBody>
      </p:sp>
    </p:spTree>
    <p:extLst>
      <p:ext uri="{BB962C8B-B14F-4D97-AF65-F5344CB8AC3E}">
        <p14:creationId xmlns:p14="http://schemas.microsoft.com/office/powerpoint/2010/main" val="26793472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tenant dashboard flow, when a tenant requests data such as bills or complaints, the frontend sends a request to </a:t>
            </a:r>
            <a:r>
              <a:rPr lang="en-US" dirty="0" err="1"/>
              <a:t>Firestore</a:t>
            </a:r>
            <a:r>
              <a:rPr lang="en-US" dirty="0"/>
              <a:t>, retrieves the data in real time, and displays it on the dashboard.</a:t>
            </a:r>
            <a:br>
              <a:rPr lang="en-US" dirty="0"/>
            </a:br>
            <a:r>
              <a:rPr lang="en-US" dirty="0"/>
              <a:t>Actions like raising a complaint or reporting a payment follow a similar sequence, where the request is written to </a:t>
            </a:r>
            <a:r>
              <a:rPr lang="en-US" dirty="0" err="1"/>
              <a:t>Firestore</a:t>
            </a:r>
            <a:r>
              <a:rPr lang="en-US"/>
              <a:t> and reflected instantly for the admin</a:t>
            </a:r>
            <a:endParaRPr lang="en-IN"/>
          </a:p>
        </p:txBody>
      </p:sp>
      <p:sp>
        <p:nvSpPr>
          <p:cNvPr id="4" name="Slide Number Placeholder 3"/>
          <p:cNvSpPr>
            <a:spLocks noGrp="1"/>
          </p:cNvSpPr>
          <p:nvPr>
            <p:ph type="sldNum" sz="quarter" idx="5"/>
          </p:nvPr>
        </p:nvSpPr>
        <p:spPr/>
        <p:txBody>
          <a:bodyPr/>
          <a:lstStyle/>
          <a:p>
            <a:fld id="{86093AE4-DC09-48EC-AEB0-570B2F1AA77B}" type="slidenum">
              <a:rPr lang="en-IN" smtClean="0"/>
              <a:t>13</a:t>
            </a:fld>
            <a:endParaRPr lang="en-IN"/>
          </a:p>
        </p:txBody>
      </p:sp>
    </p:spTree>
    <p:extLst>
      <p:ext uri="{BB962C8B-B14F-4D97-AF65-F5344CB8AC3E}">
        <p14:creationId xmlns:p14="http://schemas.microsoft.com/office/powerpoint/2010/main" val="37979729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next review, my focus is on improving communication and support within the system.</a:t>
            </a:r>
            <a:br>
              <a:rPr lang="en-US" dirty="0"/>
            </a:br>
            <a:r>
              <a:rPr lang="en-US" dirty="0"/>
              <a:t>I plan to develop an AI chat component with a proper message input field and a chat-style layout, so tenants can interact with it in a simple and familiar way.</a:t>
            </a:r>
            <a:br>
              <a:rPr lang="en-US" dirty="0"/>
            </a:br>
            <a:r>
              <a:rPr lang="en-US" dirty="0"/>
              <a:t>Initially, I will implement basic keyword-based response logic to handle common and repetitive queries such as rent details, Wi-Fi credentials, and complaint status.</a:t>
            </a:r>
            <a:br>
              <a:rPr lang="en-US" dirty="0"/>
            </a:br>
            <a:r>
              <a:rPr lang="en-US" dirty="0"/>
              <a:t>Along with this, I will integrate chat history storage using </a:t>
            </a:r>
            <a:r>
              <a:rPr lang="en-US" dirty="0" err="1"/>
              <a:t>Firestore</a:t>
            </a:r>
            <a:r>
              <a:rPr lang="en-US" dirty="0"/>
              <a:t>, which will allow conversations to be saved and reviewed later for analysis or follow-up.</a:t>
            </a:r>
            <a:br>
              <a:rPr lang="en-US" dirty="0"/>
            </a:b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14</a:t>
            </a:fld>
            <a:endParaRPr lang="en-IN"/>
          </a:p>
        </p:txBody>
      </p:sp>
    </p:spTree>
    <p:extLst>
      <p:ext uri="{BB962C8B-B14F-4D97-AF65-F5344CB8AC3E}">
        <p14:creationId xmlns:p14="http://schemas.microsoft.com/office/powerpoint/2010/main" val="721016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move ahead, please take a moment to look at what I will be covering today.</a:t>
            </a: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2</a:t>
            </a:fld>
            <a:endParaRPr lang="en-IN"/>
          </a:p>
        </p:txBody>
      </p:sp>
    </p:spTree>
    <p:extLst>
      <p:ext uri="{BB962C8B-B14F-4D97-AF65-F5344CB8AC3E}">
        <p14:creationId xmlns:p14="http://schemas.microsoft.com/office/powerpoint/2010/main" val="839349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goal of this project is to digitize and streamline day-to-day PG operations.</a:t>
            </a:r>
            <a:br>
              <a:rPr lang="en-US" dirty="0"/>
            </a:br>
            <a:r>
              <a:rPr lang="en-US" dirty="0"/>
              <a:t>The goal was to design a public portal where users can browse available PG properties and request visits.</a:t>
            </a:r>
            <a:br>
              <a:rPr lang="en-US" dirty="0"/>
            </a:br>
            <a:r>
              <a:rPr lang="en-US" dirty="0"/>
              <a:t>For existing tenants, there should be a self-service portal that allows them to view and download bills, track payments, and raise complaints without manual coordination.</a:t>
            </a:r>
            <a:br>
              <a:rPr lang="en-US" dirty="0"/>
            </a:br>
            <a:r>
              <a:rPr lang="en-US" dirty="0"/>
              <a:t>On the administrative side, the system should provide a centralized dashboard to manage properties, tenants, billing, and complaints efficiently.</a:t>
            </a:r>
            <a:br>
              <a:rPr lang="en-US" dirty="0"/>
            </a:br>
            <a:r>
              <a:rPr lang="en-US" dirty="0"/>
              <a:t>All these modules should be secured well enough to ensure data privacy and proper authorization.</a:t>
            </a: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3</a:t>
            </a:fld>
            <a:endParaRPr lang="en-IN"/>
          </a:p>
        </p:txBody>
      </p:sp>
    </p:spTree>
    <p:extLst>
      <p:ext uri="{BB962C8B-B14F-4D97-AF65-F5344CB8AC3E}">
        <p14:creationId xmlns:p14="http://schemas.microsoft.com/office/powerpoint/2010/main" val="547557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review we completed the public portal, the admin dashboard, the tenant portal, and basic role-based access control. </a:t>
            </a: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4</a:t>
            </a:fld>
            <a:endParaRPr lang="en-IN"/>
          </a:p>
        </p:txBody>
      </p:sp>
    </p:spTree>
    <p:extLst>
      <p:ext uri="{BB962C8B-B14F-4D97-AF65-F5344CB8AC3E}">
        <p14:creationId xmlns:p14="http://schemas.microsoft.com/office/powerpoint/2010/main" val="3229983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terms of functional requirements, I focused on covering the complete user journey.</a:t>
            </a:r>
            <a:br>
              <a:rPr lang="en-US" dirty="0"/>
            </a:br>
            <a:r>
              <a:rPr lang="en-US" dirty="0"/>
              <a:t>I implemented property browsing so users can view PG details, availability, and basic information, along with an option to request a visit.</a:t>
            </a:r>
            <a:br>
              <a:rPr lang="en-US" dirty="0"/>
            </a:br>
            <a:r>
              <a:rPr lang="en-US" dirty="0"/>
              <a:t>For tenants, I added secure login and a dedicated dashboard where they can view and download bills, check payment history, and track dues.</a:t>
            </a:r>
            <a:br>
              <a:rPr lang="en-US" dirty="0"/>
            </a:br>
            <a:r>
              <a:rPr lang="en-US" dirty="0"/>
              <a:t>I also included a complaint management feature that allows tenants to raise issues and monitor their status instead of relying on manual follow-ups.</a:t>
            </a:r>
            <a:br>
              <a:rPr lang="en-US" dirty="0"/>
            </a:br>
            <a:r>
              <a:rPr lang="en-US" dirty="0"/>
              <a:t>On top of this, I planned an AI-based chat interface to handle common tenant queries quickly and reduce repetitive administrative work.</a:t>
            </a: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6</a:t>
            </a:fld>
            <a:endParaRPr lang="en-IN"/>
          </a:p>
        </p:txBody>
      </p:sp>
    </p:spTree>
    <p:extLst>
      <p:ext uri="{BB962C8B-B14F-4D97-AF65-F5344CB8AC3E}">
        <p14:creationId xmlns:p14="http://schemas.microsoft.com/office/powerpoint/2010/main" val="898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non-functional requirements, I focused on making the system practical, reliable, and easy to use.</a:t>
            </a:r>
            <a:br>
              <a:rPr lang="en-US" dirty="0"/>
            </a:br>
            <a:r>
              <a:rPr lang="en-US" dirty="0"/>
              <a:t>To keep page load time under three seconds, I used a lightweight frontend setup with React and Vite, optimized component rendering, and avoided unnecessary API calls.</a:t>
            </a:r>
            <a:br>
              <a:rPr lang="en-US" dirty="0"/>
            </a:br>
            <a:r>
              <a:rPr lang="en-US" dirty="0"/>
              <a:t>To support more than a hundred concurrent users, I relied on Firebase’s scalable backend services, which automatically handle traffic spikes without manual server management.</a:t>
            </a:r>
            <a:br>
              <a:rPr lang="en-US" dirty="0"/>
            </a:br>
            <a:r>
              <a:rPr lang="en-US" dirty="0"/>
              <a:t>For security, I implemented Firebase Authentication and role-based access control, ensuring that users can only access data relevant to their role.</a:t>
            </a:r>
            <a:br>
              <a:rPr lang="en-US" dirty="0"/>
            </a:br>
            <a:r>
              <a:rPr lang="en-US" dirty="0"/>
              <a:t>I also designed the entire interface to be fully responsive, so it works smoothly across desktops, tablets, and mobile devices.</a:t>
            </a:r>
            <a:br>
              <a:rPr lang="en-US" dirty="0"/>
            </a:br>
            <a:r>
              <a:rPr lang="en-US" dirty="0"/>
              <a:t>In terms of reliability, I aligned the system with Firebase’s service-level guarantees, which helps ensure consistent availability and data integrity.</a:t>
            </a: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7</a:t>
            </a:fld>
            <a:endParaRPr lang="en-IN"/>
          </a:p>
        </p:txBody>
      </p:sp>
    </p:spTree>
    <p:extLst>
      <p:ext uri="{BB962C8B-B14F-4D97-AF65-F5344CB8AC3E}">
        <p14:creationId xmlns:p14="http://schemas.microsoft.com/office/powerpoint/2010/main" val="658934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tools and technologies, I selected a stack that balances development speed, scalability, and simplicity.</a:t>
            </a:r>
            <a:br>
              <a:rPr lang="en-US" dirty="0"/>
            </a:br>
            <a:r>
              <a:rPr lang="en-US" dirty="0"/>
              <a:t>I used React 19 with Vite for the frontend because it offers fast builds and a clean component-based structure, which helped me manage the UI efficiently.</a:t>
            </a:r>
            <a:br>
              <a:rPr lang="en-US" dirty="0"/>
            </a:br>
            <a:r>
              <a:rPr lang="en-US" dirty="0"/>
              <a:t>Tailwind CSS was used for styling, as it allowed me to create a consistent and responsive design without writing excessive custom CSS.</a:t>
            </a:r>
            <a:br>
              <a:rPr lang="en-US" dirty="0"/>
            </a:br>
            <a:r>
              <a:rPr lang="en-US" dirty="0"/>
              <a:t>On the backend, I used Firebase Authentication for secure user login and </a:t>
            </a:r>
            <a:r>
              <a:rPr lang="en-US" dirty="0" err="1"/>
              <a:t>Firestore</a:t>
            </a:r>
            <a:r>
              <a:rPr lang="en-US" dirty="0"/>
              <a:t> as a real-time database, which simplified data synchronization between tenants and admins.</a:t>
            </a:r>
            <a:br>
              <a:rPr lang="en-US" dirty="0"/>
            </a:br>
            <a:r>
              <a:rPr lang="en-US" dirty="0"/>
              <a:t>For deployment, I used </a:t>
            </a:r>
            <a:r>
              <a:rPr lang="en-US" dirty="0" err="1"/>
              <a:t>Vercel</a:t>
            </a:r>
            <a:r>
              <a:rPr lang="en-US" dirty="0"/>
              <a:t> because it integrates smoothly with React applications and enables quick, reliable hosting with minimal configuration</a:t>
            </a: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8</a:t>
            </a:fld>
            <a:endParaRPr lang="en-IN"/>
          </a:p>
        </p:txBody>
      </p:sp>
    </p:spTree>
    <p:extLst>
      <p:ext uri="{BB962C8B-B14F-4D97-AF65-F5344CB8AC3E}">
        <p14:creationId xmlns:p14="http://schemas.microsoft.com/office/powerpoint/2010/main" val="1721051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diagram explains the overall architecture and user flow of the system.</a:t>
            </a:r>
            <a:br>
              <a:rPr lang="en-US" dirty="0"/>
            </a:br>
            <a:r>
              <a:rPr lang="en-US" dirty="0"/>
              <a:t>It starts with a user visiting the website and landing on the home page. From there, a user can browse PG properties publicly and submit a visit request without logging in.</a:t>
            </a:r>
            <a:br>
              <a:rPr lang="en-US" dirty="0"/>
            </a:br>
            <a:r>
              <a:rPr lang="en-US" dirty="0"/>
              <a:t>When authentication is required, the flow clearly separates into tenant and admin paths.</a:t>
            </a:r>
            <a:br>
              <a:rPr lang="en-US" dirty="0"/>
            </a:br>
            <a:r>
              <a:rPr lang="en-US" dirty="0"/>
              <a:t>For tenants, I’ve shown how they move from login or signup to the tenant dashboard, where they can view bills, raise complaints, update their profile, and report payments.</a:t>
            </a:r>
            <a:br>
              <a:rPr lang="en-US" dirty="0"/>
            </a:br>
            <a:r>
              <a:rPr lang="en-US" dirty="0"/>
              <a:t>For admins, the flow moves through secure authentication to the admin dashboard, where actions like managing properties, tenants, bills, visit requests, and complaints are handled.</a:t>
            </a: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9</a:t>
            </a:fld>
            <a:endParaRPr lang="en-IN"/>
          </a:p>
        </p:txBody>
      </p:sp>
    </p:spTree>
    <p:extLst>
      <p:ext uri="{BB962C8B-B14F-4D97-AF65-F5344CB8AC3E}">
        <p14:creationId xmlns:p14="http://schemas.microsoft.com/office/powerpoint/2010/main" val="11042872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use case diagram shows how different types of users interact with the system.</a:t>
            </a:r>
            <a:br>
              <a:rPr lang="en-US" dirty="0"/>
            </a:br>
            <a:r>
              <a:rPr lang="en-US" dirty="0"/>
              <a:t>I’ve mainly divided the users into three roles: visitor, tenant, and admin.</a:t>
            </a:r>
            <a:br>
              <a:rPr lang="en-US" dirty="0"/>
            </a:br>
            <a:r>
              <a:rPr lang="en-US" dirty="0"/>
              <a:t>A visitor can browse PG properties and request a visit without logging in, which keeps the entry barrier low.</a:t>
            </a:r>
            <a:br>
              <a:rPr lang="en-US" dirty="0"/>
            </a:br>
            <a:r>
              <a:rPr lang="en-US" dirty="0"/>
              <a:t>Once a user becomes a tenant and logs in, they get access to additional features such as viewing and downloading bills, tracking payments, raising complaints, and managing their profile.</a:t>
            </a:r>
            <a:br>
              <a:rPr lang="en-US" dirty="0"/>
            </a:br>
            <a:r>
              <a:rPr lang="en-US" dirty="0"/>
              <a:t>The admin has the most extensive access. Through the admin dashboard, the admin can manage properties, tenants, billing, visit requests, and complaints.</a:t>
            </a:r>
            <a:br>
              <a:rPr lang="en-US" dirty="0"/>
            </a:br>
            <a:r>
              <a:rPr lang="en-US" dirty="0"/>
              <a:t>By separating these use cases clearly, I ensured that each user only has access to features relevant to their role, which also aligns with the role-based access control implemented in the system.</a:t>
            </a:r>
            <a:endParaRPr lang="en-IN" dirty="0"/>
          </a:p>
        </p:txBody>
      </p:sp>
      <p:sp>
        <p:nvSpPr>
          <p:cNvPr id="4" name="Slide Number Placeholder 3"/>
          <p:cNvSpPr>
            <a:spLocks noGrp="1"/>
          </p:cNvSpPr>
          <p:nvPr>
            <p:ph type="sldNum" sz="quarter" idx="5"/>
          </p:nvPr>
        </p:nvSpPr>
        <p:spPr/>
        <p:txBody>
          <a:bodyPr/>
          <a:lstStyle/>
          <a:p>
            <a:fld id="{86093AE4-DC09-48EC-AEB0-570B2F1AA77B}" type="slidenum">
              <a:rPr lang="en-IN" smtClean="0"/>
              <a:t>10</a:t>
            </a:fld>
            <a:endParaRPr lang="en-IN"/>
          </a:p>
        </p:txBody>
      </p:sp>
    </p:spTree>
    <p:extLst>
      <p:ext uri="{BB962C8B-B14F-4D97-AF65-F5344CB8AC3E}">
        <p14:creationId xmlns:p14="http://schemas.microsoft.com/office/powerpoint/2010/main" val="24334274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2/9/2026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2/9/2026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2/9/2026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2/9/2026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2/9/2026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2/9/2026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2/9/2026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2/9/2026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2/9/2026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2/9/2026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2/9/2026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2/9/2026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microsoft.com/office/2007/relationships/hdphoto" Target="../media/hdphoto3.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85655" y="1217911"/>
            <a:ext cx="7302000" cy="769441"/>
          </a:xfrm>
          <a:prstGeom prst="rect">
            <a:avLst/>
          </a:prstGeom>
          <a:noFill/>
        </p:spPr>
        <p:txBody>
          <a:bodyPr wrap="none">
            <a:spAutoFit/>
          </a:bodyPr>
          <a:lstStyle/>
          <a:p>
            <a:pPr algn="ctr">
              <a:defRPr sz="4000" b="1">
                <a:solidFill>
                  <a:srgbClr val="003366"/>
                </a:solidFill>
              </a:defRPr>
            </a:pPr>
            <a:r>
              <a:rPr sz="4400" dirty="0">
                <a:ln w="0"/>
                <a:solidFill>
                  <a:schemeClr val="tx1">
                    <a:lumMod val="95000"/>
                    <a:lumOff val="5000"/>
                  </a:schemeClr>
                </a:solidFill>
                <a:effectLst>
                  <a:outerShdw blurRad="38100" dist="19050" dir="2700000" algn="tl" rotWithShape="0">
                    <a:schemeClr val="dk1">
                      <a:alpha val="40000"/>
                    </a:schemeClr>
                  </a:outerShdw>
                </a:effectLst>
                <a:latin typeface="Bookman Old Style" panose="02050604050505020204" pitchFamily="18" charset="0"/>
              </a:rPr>
              <a:t>PG Management System</a:t>
            </a:r>
          </a:p>
        </p:txBody>
      </p:sp>
      <p:pic>
        <p:nvPicPr>
          <p:cNvPr id="9" name="Picture 8">
            <a:extLst>
              <a:ext uri="{FF2B5EF4-FFF2-40B4-BE49-F238E27FC236}">
                <a16:creationId xmlns:a16="http://schemas.microsoft.com/office/drawing/2014/main" id="{E350B7F2-C710-91EF-2CEB-680C9F10BF62}"/>
              </a:ext>
            </a:extLst>
          </p:cNvPr>
          <p:cNvPicPr>
            <a:picLocks noChangeAspect="1"/>
          </p:cNvPicPr>
          <p:nvPr/>
        </p:nvPicPr>
        <p:blipFill>
          <a:blip r:embed="rId3"/>
          <a:stretch>
            <a:fillRect/>
          </a:stretch>
        </p:blipFill>
        <p:spPr>
          <a:xfrm>
            <a:off x="3277755" y="210990"/>
            <a:ext cx="2588485" cy="1006921"/>
          </a:xfrm>
          <a:prstGeom prst="rect">
            <a:avLst/>
          </a:prstGeom>
        </p:spPr>
      </p:pic>
      <p:sp>
        <p:nvSpPr>
          <p:cNvPr id="10" name="Rectangle 9">
            <a:extLst>
              <a:ext uri="{FF2B5EF4-FFF2-40B4-BE49-F238E27FC236}">
                <a16:creationId xmlns:a16="http://schemas.microsoft.com/office/drawing/2014/main" id="{7856C415-1AFA-C10A-DE96-122625E228BB}"/>
              </a:ext>
            </a:extLst>
          </p:cNvPr>
          <p:cNvSpPr/>
          <p:nvPr/>
        </p:nvSpPr>
        <p:spPr>
          <a:xfrm>
            <a:off x="0" y="2715490"/>
            <a:ext cx="9144000" cy="4142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gn="ctr">
              <a:lnSpc>
                <a:spcPct val="150000"/>
              </a:lnSpc>
              <a:defRPr sz="1600">
                <a:solidFill>
                  <a:srgbClr val="333333"/>
                </a:solidFill>
              </a:defRPr>
            </a:pPr>
            <a:r>
              <a:rPr lang="en-IN" dirty="0">
                <a:solidFill>
                  <a:schemeClr val="bg1"/>
                </a:solidFill>
                <a:latin typeface="Bookman Old Style" panose="02050604050505020204" pitchFamily="18" charset="0"/>
                <a:ea typeface="Cambria" panose="02040503050406030204" pitchFamily="18" charset="0"/>
              </a:rPr>
              <a:t>Priyanshi Kantariya</a:t>
            </a:r>
          </a:p>
          <a:p>
            <a:pPr algn="ctr">
              <a:lnSpc>
                <a:spcPct val="150000"/>
              </a:lnSpc>
              <a:defRPr sz="1600">
                <a:solidFill>
                  <a:srgbClr val="333333"/>
                </a:solidFill>
              </a:defRPr>
            </a:pPr>
            <a:r>
              <a:rPr lang="en-IN" dirty="0">
                <a:solidFill>
                  <a:schemeClr val="bg1"/>
                </a:solidFill>
                <a:latin typeface="Bookman Old Style" panose="02050604050505020204" pitchFamily="18" charset="0"/>
                <a:ea typeface="Cambria" panose="02040503050406030204" pitchFamily="18" charset="0"/>
              </a:rPr>
              <a:t>22BCE141</a:t>
            </a:r>
          </a:p>
          <a:p>
            <a:pPr algn="ctr">
              <a:lnSpc>
                <a:spcPct val="150000"/>
              </a:lnSpc>
              <a:defRPr sz="1600">
                <a:solidFill>
                  <a:srgbClr val="333333"/>
                </a:solidFill>
              </a:defRPr>
            </a:pPr>
            <a:r>
              <a:rPr lang="en-IN" dirty="0">
                <a:solidFill>
                  <a:schemeClr val="bg1"/>
                </a:solidFill>
                <a:latin typeface="Bookman Old Style" panose="02050604050505020204" pitchFamily="18" charset="0"/>
                <a:ea typeface="Cambria" panose="02040503050406030204" pitchFamily="18" charset="0"/>
              </a:rPr>
              <a:t>B.Tech CSE</a:t>
            </a:r>
          </a:p>
          <a:p>
            <a:pPr algn="ctr">
              <a:lnSpc>
                <a:spcPct val="150000"/>
              </a:lnSpc>
              <a:defRPr sz="1600">
                <a:solidFill>
                  <a:srgbClr val="333333"/>
                </a:solidFill>
              </a:defRPr>
            </a:pPr>
            <a:endParaRPr lang="en-IN" dirty="0">
              <a:solidFill>
                <a:schemeClr val="bg1"/>
              </a:solidFill>
              <a:latin typeface="Bookman Old Style" panose="02050604050505020204" pitchFamily="18" charset="0"/>
              <a:ea typeface="Cambria" panose="02040503050406030204" pitchFamily="18" charset="0"/>
            </a:endParaRPr>
          </a:p>
          <a:p>
            <a:pPr algn="ctr">
              <a:lnSpc>
                <a:spcPct val="150000"/>
              </a:lnSpc>
              <a:defRPr sz="1600">
                <a:solidFill>
                  <a:srgbClr val="333333"/>
                </a:solidFill>
              </a:defRPr>
            </a:pPr>
            <a:r>
              <a:rPr lang="en-IN" dirty="0">
                <a:solidFill>
                  <a:schemeClr val="bg1"/>
                </a:solidFill>
                <a:latin typeface="Bookman Old Style" panose="02050604050505020204" pitchFamily="18" charset="0"/>
                <a:ea typeface="Cambria" panose="02040503050406030204" pitchFamily="18" charset="0"/>
              </a:rPr>
              <a:t>Internal Guide: Prof. Monika G Shah</a:t>
            </a:r>
          </a:p>
          <a:p>
            <a:pPr algn="ctr">
              <a:lnSpc>
                <a:spcPct val="150000"/>
              </a:lnSpc>
              <a:defRPr sz="1600">
                <a:solidFill>
                  <a:srgbClr val="333333"/>
                </a:solidFill>
              </a:defRPr>
            </a:pPr>
            <a:r>
              <a:rPr lang="en-IN" dirty="0">
                <a:solidFill>
                  <a:schemeClr val="bg1"/>
                </a:solidFill>
                <a:latin typeface="Bookman Old Style" panose="02050604050505020204" pitchFamily="18" charset="0"/>
                <a:ea typeface="Cambria" panose="02040503050406030204" pitchFamily="18" charset="0"/>
              </a:rPr>
              <a:t>External Guide: Vivek Brahmabhatt</a:t>
            </a:r>
          </a:p>
          <a:p>
            <a:pPr algn="ctr">
              <a:lnSpc>
                <a:spcPct val="150000"/>
              </a:lnSpc>
              <a:defRPr sz="1600">
                <a:solidFill>
                  <a:srgbClr val="333333"/>
                </a:solidFill>
              </a:defRPr>
            </a:pPr>
            <a:endParaRPr lang="en-IN" dirty="0">
              <a:solidFill>
                <a:schemeClr val="bg1"/>
              </a:solidFill>
              <a:latin typeface="Bookman Old Style" panose="02050604050505020204" pitchFamily="18" charset="0"/>
              <a:ea typeface="Cambria" panose="02040503050406030204" pitchFamily="18" charset="0"/>
            </a:endParaRPr>
          </a:p>
          <a:p>
            <a:pPr algn="ctr">
              <a:lnSpc>
                <a:spcPct val="150000"/>
              </a:lnSpc>
              <a:defRPr sz="1600">
                <a:solidFill>
                  <a:srgbClr val="333333"/>
                </a:solidFill>
              </a:defRPr>
            </a:pPr>
            <a:r>
              <a:rPr lang="en-IN" dirty="0">
                <a:solidFill>
                  <a:schemeClr val="bg1"/>
                </a:solidFill>
                <a:latin typeface="Bookman Old Style" panose="02050604050505020204" pitchFamily="18" charset="0"/>
                <a:ea typeface="Cambria" panose="02040503050406030204" pitchFamily="18" charset="0"/>
              </a:rPr>
              <a:t>Company: Urukrama Innovations Pvt. Ltd</a:t>
            </a:r>
          </a:p>
          <a:p>
            <a:pPr algn="ct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11" name="Rectangle: Rounded Corners 10">
            <a:extLst>
              <a:ext uri="{FF2B5EF4-FFF2-40B4-BE49-F238E27FC236}">
                <a16:creationId xmlns:a16="http://schemas.microsoft.com/office/drawing/2014/main" id="{9D5B098B-C0A0-DE20-182F-B871B01C5622}"/>
              </a:ext>
            </a:extLst>
          </p:cNvPr>
          <p:cNvSpPr/>
          <p:nvPr/>
        </p:nvSpPr>
        <p:spPr>
          <a:xfrm>
            <a:off x="3726871" y="2715490"/>
            <a:ext cx="1690254" cy="129310"/>
          </a:xfrm>
          <a:prstGeom prst="roundRect">
            <a:avLst/>
          </a:prstGeom>
          <a:solidFill>
            <a:schemeClr val="tx1">
              <a:lumMod val="85000"/>
              <a:lumOff val="15000"/>
            </a:schemeClr>
          </a:solidFill>
          <a:ln>
            <a:solidFill>
              <a:schemeClr val="tx1">
                <a:lumMod val="85000"/>
                <a:lumOff val="1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93497D7B-E6D2-EB74-2261-257B452F0449}"/>
              </a:ext>
            </a:extLst>
          </p:cNvPr>
          <p:cNvSpPr txBox="1"/>
          <p:nvPr/>
        </p:nvSpPr>
        <p:spPr>
          <a:xfrm>
            <a:off x="3272260" y="1987352"/>
            <a:ext cx="2593980" cy="369332"/>
          </a:xfrm>
          <a:prstGeom prst="rect">
            <a:avLst/>
          </a:prstGeom>
          <a:noFill/>
        </p:spPr>
        <p:txBody>
          <a:bodyPr wrap="none" rtlCol="0">
            <a:spAutoFit/>
          </a:bodyPr>
          <a:lstStyle/>
          <a:p>
            <a:r>
              <a:rPr lang="en-US" dirty="0">
                <a:solidFill>
                  <a:srgbClr val="002060"/>
                </a:solidFill>
                <a:latin typeface="Bookman Old Style" panose="02050604050505020204" pitchFamily="18" charset="0"/>
              </a:rPr>
              <a:t>Internship Review - 1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D2223BCD-8C21-AAC0-D85F-43AA33C664BE}"/>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1423548" y="908911"/>
            <a:ext cx="6296904" cy="5949089"/>
          </a:xfrm>
          <a:prstGeom prst="rect">
            <a:avLst/>
          </a:prstGeom>
        </p:spPr>
      </p:pic>
      <p:sp>
        <p:nvSpPr>
          <p:cNvPr id="27" name="Rectangle 26">
            <a:extLst>
              <a:ext uri="{FF2B5EF4-FFF2-40B4-BE49-F238E27FC236}">
                <a16:creationId xmlns:a16="http://schemas.microsoft.com/office/drawing/2014/main" id="{38A9A091-313E-3255-12FC-434C9DD84B5F}"/>
              </a:ext>
            </a:extLst>
          </p:cNvPr>
          <p:cNvSpPr/>
          <p:nvPr/>
        </p:nvSpPr>
        <p:spPr>
          <a:xfrm>
            <a:off x="0" y="0"/>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28" name="TextBox 27">
            <a:extLst>
              <a:ext uri="{FF2B5EF4-FFF2-40B4-BE49-F238E27FC236}">
                <a16:creationId xmlns:a16="http://schemas.microsoft.com/office/drawing/2014/main" id="{FF33F9ED-4D2B-C492-B637-EC385091BE4F}"/>
              </a:ext>
            </a:extLst>
          </p:cNvPr>
          <p:cNvSpPr txBox="1"/>
          <p:nvPr/>
        </p:nvSpPr>
        <p:spPr>
          <a:xfrm>
            <a:off x="457200" y="235588"/>
            <a:ext cx="5038436" cy="461665"/>
          </a:xfrm>
          <a:prstGeom prst="rect">
            <a:avLst/>
          </a:prstGeom>
          <a:noFill/>
        </p:spPr>
        <p:txBody>
          <a:bodyPr wrap="square">
            <a:spAutoFit/>
          </a:bodyPr>
          <a:lstStyle/>
          <a:p>
            <a:pPr>
              <a:spcAft>
                <a:spcPts val="800"/>
              </a:spcAft>
              <a:defRPr sz="2000">
                <a:solidFill>
                  <a:srgbClr val="333333"/>
                </a:solidFill>
              </a:defRPr>
            </a:pPr>
            <a:r>
              <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rPr>
              <a:t>Use Case Diagram</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DFC99A57-E912-3834-81C0-E0D016900588}"/>
              </a:ext>
            </a:extLst>
          </p:cNvPr>
          <p:cNvSpPr/>
          <p:nvPr/>
        </p:nvSpPr>
        <p:spPr>
          <a:xfrm>
            <a:off x="0" y="0"/>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27" name="TextBox 26">
            <a:extLst>
              <a:ext uri="{FF2B5EF4-FFF2-40B4-BE49-F238E27FC236}">
                <a16:creationId xmlns:a16="http://schemas.microsoft.com/office/drawing/2014/main" id="{9A2CB7AA-EFA5-5D61-8008-617BAFA5C63C}"/>
              </a:ext>
            </a:extLst>
          </p:cNvPr>
          <p:cNvSpPr txBox="1"/>
          <p:nvPr/>
        </p:nvSpPr>
        <p:spPr>
          <a:xfrm>
            <a:off x="457200" y="235588"/>
            <a:ext cx="5038436" cy="461665"/>
          </a:xfrm>
          <a:prstGeom prst="rect">
            <a:avLst/>
          </a:prstGeom>
          <a:noFill/>
        </p:spPr>
        <p:txBody>
          <a:bodyPr wrap="square">
            <a:spAutoFit/>
          </a:bodyPr>
          <a:lstStyle/>
          <a:p>
            <a:pPr>
              <a:spcAft>
                <a:spcPts val="800"/>
              </a:spcAft>
              <a:defRPr sz="2000">
                <a:solidFill>
                  <a:srgbClr val="333333"/>
                </a:solidFill>
              </a:defRPr>
            </a:pPr>
            <a:r>
              <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rPr>
              <a:t>Class Diagram</a:t>
            </a:r>
          </a:p>
        </p:txBody>
      </p:sp>
      <p:pic>
        <p:nvPicPr>
          <p:cNvPr id="29" name="Picture 28">
            <a:extLst>
              <a:ext uri="{FF2B5EF4-FFF2-40B4-BE49-F238E27FC236}">
                <a16:creationId xmlns:a16="http://schemas.microsoft.com/office/drawing/2014/main" id="{E491CFCC-54AE-880F-1EDA-D765D75FC68A}"/>
              </a:ext>
            </a:extLst>
          </p:cNvPr>
          <p:cNvPicPr>
            <a:picLocks noChangeAspect="1"/>
          </p:cNvPicPr>
          <p:nvPr/>
        </p:nvPicPr>
        <p:blipFill>
          <a:blip r:embed="rId3"/>
          <a:srcRect t="3978" b="3057"/>
          <a:stretch>
            <a:fillRect/>
          </a:stretch>
        </p:blipFill>
        <p:spPr>
          <a:xfrm>
            <a:off x="1354780" y="1162878"/>
            <a:ext cx="5926941" cy="537707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17DB540B-64D0-BD8B-1FD0-F6E7E3C9D212}"/>
              </a:ext>
            </a:extLst>
          </p:cNvPr>
          <p:cNvSpPr/>
          <p:nvPr/>
        </p:nvSpPr>
        <p:spPr>
          <a:xfrm>
            <a:off x="0" y="-26324"/>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36" name="TextBox 35">
            <a:extLst>
              <a:ext uri="{FF2B5EF4-FFF2-40B4-BE49-F238E27FC236}">
                <a16:creationId xmlns:a16="http://schemas.microsoft.com/office/drawing/2014/main" id="{CE05DB5E-672D-6787-23BD-66CE0C7A81A4}"/>
              </a:ext>
            </a:extLst>
          </p:cNvPr>
          <p:cNvSpPr txBox="1"/>
          <p:nvPr/>
        </p:nvSpPr>
        <p:spPr>
          <a:xfrm>
            <a:off x="457200" y="167408"/>
            <a:ext cx="5038436" cy="461665"/>
          </a:xfrm>
          <a:prstGeom prst="rect">
            <a:avLst/>
          </a:prstGeom>
          <a:noFill/>
        </p:spPr>
        <p:txBody>
          <a:bodyPr wrap="square">
            <a:spAutoFit/>
          </a:bodyPr>
          <a:lstStyle/>
          <a:p>
            <a:pPr>
              <a:spcAft>
                <a:spcPts val="800"/>
              </a:spcAft>
              <a:defRPr sz="2000">
                <a:solidFill>
                  <a:srgbClr val="333333"/>
                </a:solidFill>
              </a:defRPr>
            </a:pPr>
            <a:r>
              <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rPr>
              <a:t>Sequence Diagram(Auth)</a:t>
            </a:r>
          </a:p>
        </p:txBody>
      </p:sp>
      <p:pic>
        <p:nvPicPr>
          <p:cNvPr id="39" name="Picture 38">
            <a:extLst>
              <a:ext uri="{FF2B5EF4-FFF2-40B4-BE49-F238E27FC236}">
                <a16:creationId xmlns:a16="http://schemas.microsoft.com/office/drawing/2014/main" id="{65B9EC31-2206-C3EE-9B62-A765C8526E9A}"/>
              </a:ext>
            </a:extLst>
          </p:cNvPr>
          <p:cNvPicPr>
            <a:picLocks noChangeAspect="1"/>
          </p:cNvPicPr>
          <p:nvPr/>
        </p:nvPicPr>
        <p:blipFill>
          <a:blip r:embed="rId3"/>
          <a:stretch>
            <a:fillRect/>
          </a:stretch>
        </p:blipFill>
        <p:spPr>
          <a:xfrm>
            <a:off x="92364" y="1456888"/>
            <a:ext cx="8747605" cy="423271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28D7D8-2746-E9F3-9675-1CD894792A3A}"/>
            </a:ext>
          </a:extLst>
        </p:cNvPr>
        <p:cNvGrpSpPr/>
        <p:nvPr/>
      </p:nvGrpSpPr>
      <p:grpSpPr>
        <a:xfrm>
          <a:off x="0" y="0"/>
          <a:ext cx="0" cy="0"/>
          <a:chOff x="0" y="0"/>
          <a:chExt cx="0" cy="0"/>
        </a:xfrm>
      </p:grpSpPr>
      <p:sp>
        <p:nvSpPr>
          <p:cNvPr id="35" name="Rectangle 34">
            <a:extLst>
              <a:ext uri="{FF2B5EF4-FFF2-40B4-BE49-F238E27FC236}">
                <a16:creationId xmlns:a16="http://schemas.microsoft.com/office/drawing/2014/main" id="{7D2B6FBA-7B33-130E-5C8E-C1F0C5B28CD6}"/>
              </a:ext>
            </a:extLst>
          </p:cNvPr>
          <p:cNvSpPr/>
          <p:nvPr/>
        </p:nvSpPr>
        <p:spPr>
          <a:xfrm>
            <a:off x="0" y="-26324"/>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36" name="TextBox 35">
            <a:extLst>
              <a:ext uri="{FF2B5EF4-FFF2-40B4-BE49-F238E27FC236}">
                <a16:creationId xmlns:a16="http://schemas.microsoft.com/office/drawing/2014/main" id="{3E9A09AA-9C11-59B5-33D8-F78F896FA056}"/>
              </a:ext>
            </a:extLst>
          </p:cNvPr>
          <p:cNvSpPr txBox="1"/>
          <p:nvPr/>
        </p:nvSpPr>
        <p:spPr>
          <a:xfrm>
            <a:off x="457200" y="167408"/>
            <a:ext cx="5038436" cy="461665"/>
          </a:xfrm>
          <a:prstGeom prst="rect">
            <a:avLst/>
          </a:prstGeom>
          <a:noFill/>
        </p:spPr>
        <p:txBody>
          <a:bodyPr wrap="square">
            <a:spAutoFit/>
          </a:bodyPr>
          <a:lstStyle/>
          <a:p>
            <a:pPr>
              <a:spcAft>
                <a:spcPts val="800"/>
              </a:spcAft>
              <a:defRPr sz="2000">
                <a:solidFill>
                  <a:srgbClr val="333333"/>
                </a:solidFill>
              </a:defRPr>
            </a:pPr>
            <a:r>
              <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rPr>
              <a:t>Sequence Diagram (Tenant)</a:t>
            </a:r>
          </a:p>
        </p:txBody>
      </p:sp>
      <p:pic>
        <p:nvPicPr>
          <p:cNvPr id="3" name="Picture 2">
            <a:extLst>
              <a:ext uri="{FF2B5EF4-FFF2-40B4-BE49-F238E27FC236}">
                <a16:creationId xmlns:a16="http://schemas.microsoft.com/office/drawing/2014/main" id="{718EBF14-2A7E-B224-EC2D-5369427F3725}"/>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0" y="843587"/>
            <a:ext cx="8857673" cy="6043815"/>
          </a:xfrm>
          <a:prstGeom prst="rect">
            <a:avLst/>
          </a:prstGeom>
        </p:spPr>
      </p:pic>
    </p:spTree>
    <p:extLst>
      <p:ext uri="{BB962C8B-B14F-4D97-AF65-F5344CB8AC3E}">
        <p14:creationId xmlns:p14="http://schemas.microsoft.com/office/powerpoint/2010/main" val="17045998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1188720"/>
            <a:ext cx="8229600" cy="4708981"/>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1600" dirty="0">
                <a:effectLst>
                  <a:outerShdw blurRad="38100" dist="38100" dir="2700000" algn="tl">
                    <a:srgbClr val="000000">
                      <a:alpha val="43137"/>
                    </a:srgbClr>
                  </a:outerShdw>
                </a:effectLst>
                <a:latin typeface="Bookman Old Style" panose="02050604050505020204" pitchFamily="18" charset="0"/>
              </a:rPr>
              <a:t>Develop a AI chat bot component with a message input field and chat layout for users to interact with.</a:t>
            </a:r>
          </a:p>
          <a:p>
            <a:pPr marL="285750" indent="-285750" algn="just">
              <a:lnSpc>
                <a:spcPct val="150000"/>
              </a:lnSpc>
              <a:buFont typeface="Arial" panose="020B0604020202020204" pitchFamily="34" charset="0"/>
              <a:buChar char="•"/>
            </a:pPr>
            <a:endParaRPr lang="en-US" sz="1600" dirty="0">
              <a:effectLst>
                <a:outerShdw blurRad="38100" dist="38100" dir="2700000" algn="tl">
                  <a:srgbClr val="000000">
                    <a:alpha val="43137"/>
                  </a:srgbClr>
                </a:outerShdw>
              </a:effectLst>
              <a:latin typeface="Bookman Old Style" panose="02050604050505020204" pitchFamily="18" charset="0"/>
            </a:endParaRPr>
          </a:p>
          <a:p>
            <a:pPr marL="285750" indent="-285750" algn="just">
              <a:lnSpc>
                <a:spcPct val="150000"/>
              </a:lnSpc>
              <a:buFont typeface="Arial" panose="020B0604020202020204" pitchFamily="34" charset="0"/>
              <a:buChar char="•"/>
            </a:pPr>
            <a:r>
              <a:rPr lang="en-US" sz="1600" dirty="0">
                <a:effectLst>
                  <a:outerShdw blurRad="38100" dist="38100" dir="2700000" algn="tl">
                    <a:srgbClr val="000000">
                      <a:alpha val="43137"/>
                    </a:srgbClr>
                  </a:outerShdw>
                </a:effectLst>
                <a:latin typeface="Bookman Old Style" panose="02050604050505020204" pitchFamily="18" charset="0"/>
              </a:rPr>
              <a:t>Implement basic keyword-based response logic to handle common tenant queries like rent details, </a:t>
            </a:r>
            <a:r>
              <a:rPr lang="en-US" sz="1600" dirty="0" err="1">
                <a:effectLst>
                  <a:outerShdw blurRad="38100" dist="38100" dir="2700000" algn="tl">
                    <a:srgbClr val="000000">
                      <a:alpha val="43137"/>
                    </a:srgbClr>
                  </a:outerShdw>
                </a:effectLst>
                <a:latin typeface="Bookman Old Style" panose="02050604050505020204" pitchFamily="18" charset="0"/>
              </a:rPr>
              <a:t>wifi</a:t>
            </a:r>
            <a:r>
              <a:rPr lang="en-US" sz="1600" dirty="0">
                <a:effectLst>
                  <a:outerShdw blurRad="38100" dist="38100" dir="2700000" algn="tl">
                    <a:srgbClr val="000000">
                      <a:alpha val="43137"/>
                    </a:srgbClr>
                  </a:outerShdw>
                </a:effectLst>
                <a:latin typeface="Bookman Old Style" panose="02050604050505020204" pitchFamily="18" charset="0"/>
              </a:rPr>
              <a:t> password, and complaint status.</a:t>
            </a:r>
          </a:p>
          <a:p>
            <a:pPr marL="285750" indent="-285750" algn="just">
              <a:lnSpc>
                <a:spcPct val="150000"/>
              </a:lnSpc>
              <a:buFont typeface="Arial" panose="020B0604020202020204" pitchFamily="34" charset="0"/>
              <a:buChar char="•"/>
            </a:pPr>
            <a:endParaRPr lang="en-US" sz="1600" dirty="0">
              <a:effectLst>
                <a:outerShdw blurRad="38100" dist="38100" dir="2700000" algn="tl">
                  <a:srgbClr val="000000">
                    <a:alpha val="43137"/>
                  </a:srgbClr>
                </a:outerShdw>
              </a:effectLst>
              <a:latin typeface="Bookman Old Style" panose="02050604050505020204" pitchFamily="18" charset="0"/>
            </a:endParaRPr>
          </a:p>
          <a:p>
            <a:pPr marL="285750" indent="-285750" algn="just">
              <a:lnSpc>
                <a:spcPct val="150000"/>
              </a:lnSpc>
              <a:buFont typeface="Arial" panose="020B0604020202020204" pitchFamily="34" charset="0"/>
              <a:buChar char="•"/>
            </a:pPr>
            <a:r>
              <a:rPr lang="en-US" sz="1600" dirty="0">
                <a:effectLst>
                  <a:outerShdw blurRad="38100" dist="38100" dir="2700000" algn="tl">
                    <a:srgbClr val="000000">
                      <a:alpha val="43137"/>
                    </a:srgbClr>
                  </a:outerShdw>
                </a:effectLst>
                <a:latin typeface="Bookman Old Style" panose="02050604050505020204" pitchFamily="18" charset="0"/>
              </a:rPr>
              <a:t>Integrate chat history storage with </a:t>
            </a:r>
            <a:r>
              <a:rPr lang="en-US" sz="1600" dirty="0" err="1">
                <a:effectLst>
                  <a:outerShdw blurRad="38100" dist="38100" dir="2700000" algn="tl">
                    <a:srgbClr val="000000">
                      <a:alpha val="43137"/>
                    </a:srgbClr>
                  </a:outerShdw>
                </a:effectLst>
                <a:latin typeface="Bookman Old Style" panose="02050604050505020204" pitchFamily="18" charset="0"/>
              </a:rPr>
              <a:t>Firestore</a:t>
            </a:r>
            <a:r>
              <a:rPr lang="en-US" sz="1600" dirty="0">
                <a:effectLst>
                  <a:outerShdw blurRad="38100" dist="38100" dir="2700000" algn="tl">
                    <a:srgbClr val="000000">
                      <a:alpha val="43137"/>
                    </a:srgbClr>
                  </a:outerShdw>
                </a:effectLst>
                <a:latin typeface="Bookman Old Style" panose="02050604050505020204" pitchFamily="18" charset="0"/>
              </a:rPr>
              <a:t> to persist conversations for future reference and analysis.</a:t>
            </a:r>
          </a:p>
          <a:p>
            <a:pPr algn="just">
              <a:lnSpc>
                <a:spcPct val="150000"/>
              </a:lnSpc>
            </a:pPr>
            <a:endParaRPr lang="en-US" sz="1600" dirty="0">
              <a:effectLst>
                <a:outerShdw blurRad="38100" dist="38100" dir="2700000" algn="tl">
                  <a:srgbClr val="000000">
                    <a:alpha val="43137"/>
                  </a:srgbClr>
                </a:outerShdw>
              </a:effectLst>
              <a:latin typeface="Bookman Old Style" panose="02050604050505020204" pitchFamily="18" charset="0"/>
            </a:endParaRPr>
          </a:p>
          <a:p>
            <a:pPr marL="285750" indent="-285750" algn="just">
              <a:lnSpc>
                <a:spcPct val="150000"/>
              </a:lnSpc>
              <a:buFont typeface="Arial" panose="020B0604020202020204" pitchFamily="34" charset="0"/>
              <a:buChar char="•"/>
            </a:pPr>
            <a:r>
              <a:rPr lang="en-US" sz="1600" dirty="0">
                <a:effectLst>
                  <a:outerShdw blurRad="38100" dist="38100" dir="2700000" algn="tl">
                    <a:srgbClr val="000000">
                      <a:alpha val="43137"/>
                    </a:srgbClr>
                  </a:outerShdw>
                </a:effectLst>
                <a:latin typeface="Bookman Old Style" panose="02050604050505020204" pitchFamily="18" charset="0"/>
              </a:rPr>
              <a:t>Enable real-time notification to admin panel when a new chat query is received from a tenant.</a:t>
            </a:r>
          </a:p>
          <a:p>
            <a:pPr algn="just"/>
            <a:br>
              <a:rPr lang="en-US" sz="1600" dirty="0"/>
            </a:br>
            <a:endParaRPr lang="en-US" sz="1600" dirty="0">
              <a:effectLst>
                <a:outerShdw blurRad="38100" dist="38100" dir="2700000" algn="tl">
                  <a:srgbClr val="000000">
                    <a:alpha val="43137"/>
                  </a:srgbClr>
                </a:outerShdw>
              </a:effectLst>
              <a:latin typeface="Bookman Old Style" panose="02050604050505020204" pitchFamily="18" charset="0"/>
            </a:endParaRPr>
          </a:p>
        </p:txBody>
      </p:sp>
      <p:sp>
        <p:nvSpPr>
          <p:cNvPr id="4" name="Rectangle 3">
            <a:extLst>
              <a:ext uri="{FF2B5EF4-FFF2-40B4-BE49-F238E27FC236}">
                <a16:creationId xmlns:a16="http://schemas.microsoft.com/office/drawing/2014/main" id="{53D27210-3B51-493C-62A4-11022DA7BF07}"/>
              </a:ext>
            </a:extLst>
          </p:cNvPr>
          <p:cNvSpPr/>
          <p:nvPr/>
        </p:nvSpPr>
        <p:spPr>
          <a:xfrm>
            <a:off x="0" y="-17252"/>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D1779432-E4B4-A200-40EF-01B92177444E}"/>
              </a:ext>
            </a:extLst>
          </p:cNvPr>
          <p:cNvSpPr txBox="1"/>
          <p:nvPr/>
        </p:nvSpPr>
        <p:spPr>
          <a:xfrm>
            <a:off x="457200" y="172169"/>
            <a:ext cx="5038436" cy="461665"/>
          </a:xfrm>
          <a:prstGeom prst="rect">
            <a:avLst/>
          </a:prstGeom>
          <a:noFill/>
        </p:spPr>
        <p:txBody>
          <a:bodyPr wrap="square">
            <a:spAutoFit/>
          </a:bodyPr>
          <a:lstStyle/>
          <a:p>
            <a:pPr>
              <a:spcAft>
                <a:spcPts val="800"/>
              </a:spcAft>
              <a:defRPr sz="2000">
                <a:solidFill>
                  <a:srgbClr val="333333"/>
                </a:solidFill>
              </a:defRPr>
            </a:pPr>
            <a:r>
              <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rPr>
              <a:t>Target For Next Review</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1097280"/>
            <a:ext cx="8229600" cy="2964914"/>
          </a:xfrm>
          <a:prstGeom prst="rect">
            <a:avLst/>
          </a:prstGeom>
          <a:noFill/>
        </p:spPr>
        <p:txBody>
          <a:bodyPr wrap="square">
            <a:spAutoFit/>
          </a:bodyPr>
          <a:lstStyle/>
          <a:p>
            <a:pPr>
              <a:spcAft>
                <a:spcPts val="800"/>
              </a:spcAft>
              <a:defRPr sz="1200">
                <a:solidFill>
                  <a:srgbClr val="333333"/>
                </a:solidFill>
              </a:defRPr>
            </a:pPr>
            <a:r>
              <a:rPr sz="1400" dirty="0">
                <a:effectLst>
                  <a:outerShdw blurRad="38100" dist="38100" dir="2700000" algn="tl">
                    <a:srgbClr val="000000">
                      <a:alpha val="43137"/>
                    </a:srgbClr>
                  </a:outerShdw>
                </a:effectLst>
                <a:latin typeface="Bookman Old Style" panose="02050604050505020204" pitchFamily="18" charset="0"/>
              </a:rPr>
              <a:t>[1] React Documentation. (2026). React – A JavaScript library for building user interfaces. https://react.dev/</a:t>
            </a:r>
          </a:p>
          <a:p>
            <a:pPr>
              <a:spcAft>
                <a:spcPts val="800"/>
              </a:spcAft>
              <a:defRPr sz="1200">
                <a:solidFill>
                  <a:srgbClr val="333333"/>
                </a:solidFill>
              </a:defRPr>
            </a:pPr>
            <a:endParaRPr sz="1400" dirty="0">
              <a:effectLst>
                <a:outerShdw blurRad="38100" dist="38100" dir="2700000" algn="tl">
                  <a:srgbClr val="000000">
                    <a:alpha val="43137"/>
                  </a:srgbClr>
                </a:outerShdw>
              </a:effectLst>
              <a:latin typeface="Bookman Old Style" panose="02050604050505020204" pitchFamily="18" charset="0"/>
            </a:endParaRPr>
          </a:p>
          <a:p>
            <a:pPr>
              <a:spcAft>
                <a:spcPts val="800"/>
              </a:spcAft>
              <a:defRPr sz="1200">
                <a:solidFill>
                  <a:srgbClr val="333333"/>
                </a:solidFill>
              </a:defRPr>
            </a:pPr>
            <a:r>
              <a:rPr sz="1400" dirty="0">
                <a:effectLst>
                  <a:outerShdw blurRad="38100" dist="38100" dir="2700000" algn="tl">
                    <a:srgbClr val="000000">
                      <a:alpha val="43137"/>
                    </a:srgbClr>
                  </a:outerShdw>
                </a:effectLst>
                <a:latin typeface="Bookman Old Style" panose="02050604050505020204" pitchFamily="18" charset="0"/>
              </a:rPr>
              <a:t>[2] Firebase Documentation. (2026). Firebase Documentation. https://firebase.google.com/docs</a:t>
            </a:r>
          </a:p>
          <a:p>
            <a:pPr>
              <a:spcAft>
                <a:spcPts val="800"/>
              </a:spcAft>
              <a:defRPr sz="1200">
                <a:solidFill>
                  <a:srgbClr val="333333"/>
                </a:solidFill>
              </a:defRPr>
            </a:pPr>
            <a:endParaRPr sz="1400" dirty="0">
              <a:effectLst>
                <a:outerShdw blurRad="38100" dist="38100" dir="2700000" algn="tl">
                  <a:srgbClr val="000000">
                    <a:alpha val="43137"/>
                  </a:srgbClr>
                </a:outerShdw>
              </a:effectLst>
              <a:latin typeface="Bookman Old Style" panose="02050604050505020204" pitchFamily="18" charset="0"/>
            </a:endParaRPr>
          </a:p>
          <a:p>
            <a:pPr>
              <a:spcAft>
                <a:spcPts val="800"/>
              </a:spcAft>
              <a:defRPr sz="1200">
                <a:solidFill>
                  <a:srgbClr val="333333"/>
                </a:solidFill>
              </a:defRPr>
            </a:pPr>
            <a:r>
              <a:rPr sz="1400" dirty="0">
                <a:effectLst>
                  <a:outerShdw blurRad="38100" dist="38100" dir="2700000" algn="tl">
                    <a:srgbClr val="000000">
                      <a:alpha val="43137"/>
                    </a:srgbClr>
                  </a:outerShdw>
                </a:effectLst>
                <a:latin typeface="Bookman Old Style" panose="02050604050505020204" pitchFamily="18" charset="0"/>
              </a:rPr>
              <a:t>[3] </a:t>
            </a:r>
            <a:r>
              <a:rPr sz="1400" dirty="0" err="1">
                <a:effectLst>
                  <a:outerShdw blurRad="38100" dist="38100" dir="2700000" algn="tl">
                    <a:srgbClr val="000000">
                      <a:alpha val="43137"/>
                    </a:srgbClr>
                  </a:outerShdw>
                </a:effectLst>
                <a:latin typeface="Bookman Old Style" panose="02050604050505020204" pitchFamily="18" charset="0"/>
              </a:rPr>
              <a:t>TailwindCSS</a:t>
            </a:r>
            <a:r>
              <a:rPr sz="1400" dirty="0">
                <a:effectLst>
                  <a:outerShdw blurRad="38100" dist="38100" dir="2700000" algn="tl">
                    <a:srgbClr val="000000">
                      <a:alpha val="43137"/>
                    </a:srgbClr>
                  </a:outerShdw>
                </a:effectLst>
                <a:latin typeface="Bookman Old Style" panose="02050604050505020204" pitchFamily="18" charset="0"/>
              </a:rPr>
              <a:t>. (2026). A utility-first CSS framework. https://tailwindcss.com/</a:t>
            </a:r>
          </a:p>
          <a:p>
            <a:pPr>
              <a:spcAft>
                <a:spcPts val="800"/>
              </a:spcAft>
              <a:defRPr sz="1200">
                <a:solidFill>
                  <a:srgbClr val="333333"/>
                </a:solidFill>
              </a:defRPr>
            </a:pPr>
            <a:endParaRPr sz="1400" dirty="0">
              <a:effectLst>
                <a:outerShdw blurRad="38100" dist="38100" dir="2700000" algn="tl">
                  <a:srgbClr val="000000">
                    <a:alpha val="43137"/>
                  </a:srgbClr>
                </a:outerShdw>
              </a:effectLst>
              <a:latin typeface="Bookman Old Style" panose="02050604050505020204" pitchFamily="18" charset="0"/>
            </a:endParaRPr>
          </a:p>
          <a:p>
            <a:pPr>
              <a:spcAft>
                <a:spcPts val="800"/>
              </a:spcAft>
              <a:defRPr sz="1200">
                <a:solidFill>
                  <a:srgbClr val="333333"/>
                </a:solidFill>
              </a:defRPr>
            </a:pPr>
            <a:r>
              <a:rPr sz="1400" dirty="0">
                <a:effectLst>
                  <a:outerShdw blurRad="38100" dist="38100" dir="2700000" algn="tl">
                    <a:srgbClr val="000000">
                      <a:alpha val="43137"/>
                    </a:srgbClr>
                  </a:outerShdw>
                </a:effectLst>
                <a:latin typeface="Bookman Old Style" panose="02050604050505020204" pitchFamily="18" charset="0"/>
              </a:rPr>
              <a:t>[4] Vite. (2026). Next Generation Frontend Tooling. https://vitejs.dev/</a:t>
            </a:r>
          </a:p>
          <a:p>
            <a:pPr>
              <a:spcAft>
                <a:spcPts val="800"/>
              </a:spcAft>
              <a:defRPr sz="1200">
                <a:solidFill>
                  <a:srgbClr val="333333"/>
                </a:solidFill>
              </a:defRPr>
            </a:pPr>
            <a:endParaRPr sz="1400" dirty="0">
              <a:effectLst>
                <a:outerShdw blurRad="38100" dist="38100" dir="2700000" algn="tl">
                  <a:srgbClr val="000000">
                    <a:alpha val="43137"/>
                  </a:srgbClr>
                </a:outerShdw>
              </a:effectLst>
              <a:latin typeface="Bookman Old Style" panose="02050604050505020204" pitchFamily="18" charset="0"/>
            </a:endParaRPr>
          </a:p>
        </p:txBody>
      </p:sp>
      <p:sp>
        <p:nvSpPr>
          <p:cNvPr id="4" name="Rectangle 3">
            <a:extLst>
              <a:ext uri="{FF2B5EF4-FFF2-40B4-BE49-F238E27FC236}">
                <a16:creationId xmlns:a16="http://schemas.microsoft.com/office/drawing/2014/main" id="{508F76BA-63C6-B127-8977-F1A56BD2BF03}"/>
              </a:ext>
            </a:extLst>
          </p:cNvPr>
          <p:cNvSpPr/>
          <p:nvPr/>
        </p:nvSpPr>
        <p:spPr>
          <a:xfrm>
            <a:off x="0" y="-27100"/>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92C74670-94CE-9132-EAD5-38F376FBC24F}"/>
              </a:ext>
            </a:extLst>
          </p:cNvPr>
          <p:cNvSpPr txBox="1"/>
          <p:nvPr/>
        </p:nvSpPr>
        <p:spPr>
          <a:xfrm>
            <a:off x="364837" y="162321"/>
            <a:ext cx="5038436" cy="461665"/>
          </a:xfrm>
          <a:prstGeom prst="rect">
            <a:avLst/>
          </a:prstGeom>
          <a:noFill/>
        </p:spPr>
        <p:txBody>
          <a:bodyPr wrap="square">
            <a:spAutoFit/>
          </a:bodyPr>
          <a:lstStyle/>
          <a:p>
            <a:pPr>
              <a:spcAft>
                <a:spcPts val="800"/>
              </a:spcAft>
              <a:defRPr sz="2000">
                <a:solidFill>
                  <a:srgbClr val="333333"/>
                </a:solidFill>
              </a:defRPr>
            </a:pPr>
            <a:r>
              <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rPr>
              <a:t>References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518" y="2286000"/>
            <a:ext cx="3374963" cy="923330"/>
          </a:xfrm>
          <a:prstGeom prst="rect">
            <a:avLst/>
          </a:prstGeom>
          <a:noFill/>
        </p:spPr>
        <p:txBody>
          <a:bodyPr wrap="none">
            <a:spAutoFit/>
          </a:bodyPr>
          <a:lstStyle/>
          <a:p>
            <a:pPr algn="ctr">
              <a:defRPr sz="5400" b="1">
                <a:solidFill>
                  <a:srgbClr val="003366"/>
                </a:solidFill>
              </a:defRPr>
            </a:pPr>
            <a:r>
              <a:rPr dirty="0">
                <a:solidFill>
                  <a:srgbClr val="0E393A"/>
                </a:solidFill>
              </a:rPr>
              <a:t>Thank You!</a:t>
            </a:r>
          </a:p>
        </p:txBody>
      </p:sp>
      <p:sp>
        <p:nvSpPr>
          <p:cNvPr id="3" name="TextBox 2"/>
          <p:cNvSpPr txBox="1"/>
          <p:nvPr/>
        </p:nvSpPr>
        <p:spPr>
          <a:xfrm>
            <a:off x="3024268" y="3200400"/>
            <a:ext cx="3095463" cy="461665"/>
          </a:xfrm>
          <a:prstGeom prst="rect">
            <a:avLst/>
          </a:prstGeom>
          <a:noFill/>
        </p:spPr>
        <p:txBody>
          <a:bodyPr wrap="none">
            <a:spAutoFit/>
          </a:bodyPr>
          <a:lstStyle/>
          <a:p>
            <a:pPr algn="ctr">
              <a:defRPr sz="2400">
                <a:solidFill>
                  <a:srgbClr val="006699"/>
                </a:solidFill>
              </a:defRPr>
            </a:pPr>
            <a:r>
              <a:rPr dirty="0">
                <a:solidFill>
                  <a:srgbClr val="16585A"/>
                </a:solidFill>
              </a:rPr>
              <a:t>Questions &amp; Discussion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76072" y="1177101"/>
            <a:ext cx="7633855" cy="5015860"/>
          </a:xfrm>
          <a:prstGeom prst="rect">
            <a:avLst/>
          </a:prstGeom>
          <a:noFill/>
        </p:spPr>
        <p:txBody>
          <a:bodyPr wrap="square">
            <a:spAutoFit/>
          </a:bodyPr>
          <a:lstStyle/>
          <a:p>
            <a:pPr marL="457200" indent="-457200">
              <a:lnSpc>
                <a:spcPct val="150000"/>
              </a:lnSpc>
              <a:spcAft>
                <a:spcPts val="800"/>
              </a:spcAft>
              <a:buFont typeface="+mj-lt"/>
              <a:buAutoNum type="arabicPeriod"/>
              <a:defRPr sz="2000">
                <a:solidFill>
                  <a:srgbClr val="333333"/>
                </a:solidFill>
              </a:defRPr>
            </a:pPr>
            <a:r>
              <a:rPr dirty="0">
                <a:effectLst>
                  <a:outerShdw blurRad="38100" dist="38100" dir="2700000" algn="tl">
                    <a:srgbClr val="000000">
                      <a:alpha val="43137"/>
                    </a:srgbClr>
                  </a:outerShdw>
                </a:effectLst>
                <a:latin typeface="Bookman Old Style" panose="02050604050505020204" pitchFamily="18" charset="0"/>
              </a:rPr>
              <a:t>Objective of Project</a:t>
            </a:r>
          </a:p>
          <a:p>
            <a:pPr marL="457200" indent="-457200">
              <a:lnSpc>
                <a:spcPct val="150000"/>
              </a:lnSpc>
              <a:spcAft>
                <a:spcPts val="800"/>
              </a:spcAft>
              <a:buFont typeface="+mj-lt"/>
              <a:buAutoNum type="arabicPeriod"/>
              <a:defRPr sz="2000">
                <a:solidFill>
                  <a:srgbClr val="333333"/>
                </a:solidFill>
              </a:defRPr>
            </a:pPr>
            <a:r>
              <a:rPr dirty="0">
                <a:effectLst>
                  <a:outerShdw blurRad="38100" dist="38100" dir="2700000" algn="tl">
                    <a:srgbClr val="000000">
                      <a:alpha val="43137"/>
                    </a:srgbClr>
                  </a:outerShdw>
                </a:effectLst>
                <a:latin typeface="Bookman Old Style" panose="02050604050505020204" pitchFamily="18" charset="0"/>
              </a:rPr>
              <a:t>Scope of First Review</a:t>
            </a:r>
          </a:p>
          <a:p>
            <a:pPr marL="457200" indent="-457200">
              <a:lnSpc>
                <a:spcPct val="150000"/>
              </a:lnSpc>
              <a:spcAft>
                <a:spcPts val="800"/>
              </a:spcAft>
              <a:buFont typeface="+mj-lt"/>
              <a:buAutoNum type="arabicPeriod"/>
              <a:defRPr sz="2000">
                <a:solidFill>
                  <a:srgbClr val="333333"/>
                </a:solidFill>
              </a:defRPr>
            </a:pPr>
            <a:r>
              <a:rPr dirty="0">
                <a:effectLst>
                  <a:outerShdw blurRad="38100" dist="38100" dir="2700000" algn="tl">
                    <a:srgbClr val="000000">
                      <a:alpha val="43137"/>
                    </a:srgbClr>
                  </a:outerShdw>
                </a:effectLst>
                <a:latin typeface="Bookman Old Style" panose="02050604050505020204" pitchFamily="18" charset="0"/>
              </a:rPr>
              <a:t>Functional Requirements</a:t>
            </a:r>
          </a:p>
          <a:p>
            <a:pPr marL="457200" indent="-457200">
              <a:lnSpc>
                <a:spcPct val="150000"/>
              </a:lnSpc>
              <a:spcAft>
                <a:spcPts val="800"/>
              </a:spcAft>
              <a:buFont typeface="+mj-lt"/>
              <a:buAutoNum type="arabicPeriod"/>
              <a:defRPr sz="2000">
                <a:solidFill>
                  <a:srgbClr val="333333"/>
                </a:solidFill>
              </a:defRPr>
            </a:pPr>
            <a:r>
              <a:rPr dirty="0">
                <a:effectLst>
                  <a:outerShdw blurRad="38100" dist="38100" dir="2700000" algn="tl">
                    <a:srgbClr val="000000">
                      <a:alpha val="43137"/>
                    </a:srgbClr>
                  </a:outerShdw>
                </a:effectLst>
                <a:latin typeface="Bookman Old Style" panose="02050604050505020204" pitchFamily="18" charset="0"/>
              </a:rPr>
              <a:t>Non-Functional Requirements</a:t>
            </a:r>
          </a:p>
          <a:p>
            <a:pPr marL="457200" indent="-457200">
              <a:lnSpc>
                <a:spcPct val="150000"/>
              </a:lnSpc>
              <a:spcAft>
                <a:spcPts val="800"/>
              </a:spcAft>
              <a:buFont typeface="+mj-lt"/>
              <a:buAutoNum type="arabicPeriod"/>
              <a:defRPr sz="2000">
                <a:solidFill>
                  <a:srgbClr val="333333"/>
                </a:solidFill>
              </a:defRPr>
            </a:pPr>
            <a:r>
              <a:rPr dirty="0">
                <a:effectLst>
                  <a:outerShdw blurRad="38100" dist="38100" dir="2700000" algn="tl">
                    <a:srgbClr val="000000">
                      <a:alpha val="43137"/>
                    </a:srgbClr>
                  </a:outerShdw>
                </a:effectLst>
                <a:latin typeface="Bookman Old Style" panose="02050604050505020204" pitchFamily="18" charset="0"/>
              </a:rPr>
              <a:t>Tools and Technologies</a:t>
            </a:r>
          </a:p>
          <a:p>
            <a:pPr marL="457200" indent="-457200">
              <a:lnSpc>
                <a:spcPct val="150000"/>
              </a:lnSpc>
              <a:spcAft>
                <a:spcPts val="800"/>
              </a:spcAft>
              <a:buFont typeface="+mj-lt"/>
              <a:buAutoNum type="arabicPeriod"/>
              <a:defRPr sz="2000">
                <a:solidFill>
                  <a:srgbClr val="333333"/>
                </a:solidFill>
              </a:defRPr>
            </a:pPr>
            <a:r>
              <a:rPr dirty="0">
                <a:effectLst>
                  <a:outerShdw blurRad="38100" dist="38100" dir="2700000" algn="tl">
                    <a:srgbClr val="000000">
                      <a:alpha val="43137"/>
                    </a:srgbClr>
                  </a:outerShdw>
                </a:effectLst>
                <a:latin typeface="Bookman Old Style" panose="02050604050505020204" pitchFamily="18" charset="0"/>
              </a:rPr>
              <a:t>Flowchart</a:t>
            </a:r>
          </a:p>
          <a:p>
            <a:pPr marL="457200" indent="-457200">
              <a:lnSpc>
                <a:spcPct val="150000"/>
              </a:lnSpc>
              <a:spcAft>
                <a:spcPts val="800"/>
              </a:spcAft>
              <a:buFont typeface="+mj-lt"/>
              <a:buAutoNum type="arabicPeriod"/>
              <a:defRPr sz="2000">
                <a:solidFill>
                  <a:srgbClr val="333333"/>
                </a:solidFill>
              </a:defRPr>
            </a:pPr>
            <a:r>
              <a:rPr dirty="0">
                <a:effectLst>
                  <a:outerShdw blurRad="38100" dist="38100" dir="2700000" algn="tl">
                    <a:srgbClr val="000000">
                      <a:alpha val="43137"/>
                    </a:srgbClr>
                  </a:outerShdw>
                </a:effectLst>
                <a:latin typeface="Bookman Old Style" panose="02050604050505020204" pitchFamily="18" charset="0"/>
              </a:rPr>
              <a:t>UML Diagrams</a:t>
            </a:r>
            <a:endParaRPr lang="en-US" dirty="0">
              <a:effectLst>
                <a:outerShdw blurRad="38100" dist="38100" dir="2700000" algn="tl">
                  <a:srgbClr val="000000">
                    <a:alpha val="43137"/>
                  </a:srgbClr>
                </a:outerShdw>
              </a:effectLst>
              <a:latin typeface="Bookman Old Style" panose="02050604050505020204" pitchFamily="18" charset="0"/>
            </a:endParaRPr>
          </a:p>
          <a:p>
            <a:pPr marL="457200" indent="-457200">
              <a:lnSpc>
                <a:spcPct val="150000"/>
              </a:lnSpc>
              <a:spcAft>
                <a:spcPts val="800"/>
              </a:spcAft>
              <a:buFont typeface="+mj-lt"/>
              <a:buAutoNum type="arabicPeriod"/>
              <a:defRPr sz="2000">
                <a:solidFill>
                  <a:srgbClr val="333333"/>
                </a:solidFill>
              </a:defRPr>
            </a:pPr>
            <a:r>
              <a:rPr lang="en-US" dirty="0">
                <a:effectLst>
                  <a:outerShdw blurRad="38100" dist="38100" dir="2700000" algn="tl">
                    <a:srgbClr val="000000">
                      <a:alpha val="43137"/>
                    </a:srgbClr>
                  </a:outerShdw>
                </a:effectLst>
                <a:latin typeface="Bookman Old Style" panose="02050604050505020204" pitchFamily="18" charset="0"/>
              </a:rPr>
              <a:t>Target for Next Review</a:t>
            </a:r>
          </a:p>
          <a:p>
            <a:pPr marL="457200" indent="-457200">
              <a:lnSpc>
                <a:spcPct val="150000"/>
              </a:lnSpc>
              <a:spcAft>
                <a:spcPts val="800"/>
              </a:spcAft>
              <a:buFont typeface="+mj-lt"/>
              <a:buAutoNum type="arabicPeriod"/>
              <a:defRPr sz="2000">
                <a:solidFill>
                  <a:srgbClr val="333333"/>
                </a:solidFill>
              </a:defRPr>
            </a:pPr>
            <a:r>
              <a:rPr dirty="0">
                <a:effectLst>
                  <a:outerShdw blurRad="38100" dist="38100" dir="2700000" algn="tl">
                    <a:srgbClr val="000000">
                      <a:alpha val="43137"/>
                    </a:srgbClr>
                  </a:outerShdw>
                </a:effectLst>
                <a:latin typeface="Bookman Old Style" panose="02050604050505020204" pitchFamily="18" charset="0"/>
              </a:rPr>
              <a:t>References</a:t>
            </a:r>
          </a:p>
        </p:txBody>
      </p:sp>
      <p:sp>
        <p:nvSpPr>
          <p:cNvPr id="6" name="Rectangle 5">
            <a:extLst>
              <a:ext uri="{FF2B5EF4-FFF2-40B4-BE49-F238E27FC236}">
                <a16:creationId xmlns:a16="http://schemas.microsoft.com/office/drawing/2014/main" id="{5DEF3D4D-2D9A-EFD9-2617-01AF37A0D41A}"/>
              </a:ext>
            </a:extLst>
          </p:cNvPr>
          <p:cNvSpPr/>
          <p:nvPr/>
        </p:nvSpPr>
        <p:spPr>
          <a:xfrm>
            <a:off x="0" y="0"/>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8" name="TextBox 7">
            <a:extLst>
              <a:ext uri="{FF2B5EF4-FFF2-40B4-BE49-F238E27FC236}">
                <a16:creationId xmlns:a16="http://schemas.microsoft.com/office/drawing/2014/main" id="{93254A48-7F9B-441B-4922-13E9D3199762}"/>
              </a:ext>
            </a:extLst>
          </p:cNvPr>
          <p:cNvSpPr txBox="1"/>
          <p:nvPr/>
        </p:nvSpPr>
        <p:spPr>
          <a:xfrm>
            <a:off x="457200" y="235588"/>
            <a:ext cx="2900153" cy="461665"/>
          </a:xfrm>
          <a:prstGeom prst="rect">
            <a:avLst/>
          </a:prstGeom>
          <a:noFill/>
        </p:spPr>
        <p:txBody>
          <a:bodyPr wrap="none" rtlCol="0">
            <a:spAutoFit/>
          </a:bodyPr>
          <a:lstStyle/>
          <a:p>
            <a:r>
              <a:rPr lang="en-US" sz="2400" dirty="0">
                <a:solidFill>
                  <a:schemeClr val="bg1"/>
                </a:solidFill>
                <a:effectLst>
                  <a:outerShdw blurRad="38100" dist="38100" dir="2700000" algn="tl">
                    <a:srgbClr val="000000">
                      <a:alpha val="43137"/>
                    </a:srgbClr>
                  </a:outerShdw>
                </a:effectLst>
                <a:latin typeface="Bookman Old Style" panose="02050604050505020204" pitchFamily="18" charset="0"/>
              </a:rPr>
              <a:t>Table Of Contents</a:t>
            </a:r>
            <a:endPar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1638766"/>
            <a:ext cx="8229600" cy="3580467"/>
          </a:xfrm>
          <a:prstGeom prst="rect">
            <a:avLst/>
          </a:prstGeom>
          <a:noFill/>
        </p:spPr>
        <p:txBody>
          <a:bodyPr wrap="square">
            <a:spAutoFit/>
          </a:bodyPr>
          <a:lstStyle/>
          <a:p>
            <a:pPr marL="342900" indent="-342900">
              <a:spcAft>
                <a:spcPts val="800"/>
              </a:spcAft>
              <a:buFont typeface="Arial" panose="020B0604020202020204" pitchFamily="34" charset="0"/>
              <a:buChar char="•"/>
              <a:defRPr sz="1800">
                <a:solidFill>
                  <a:srgbClr val="333333"/>
                </a:solidFill>
              </a:defRPr>
            </a:pPr>
            <a:r>
              <a:rPr sz="2000" dirty="0">
                <a:effectLst>
                  <a:outerShdw blurRad="38100" dist="38100" dir="2700000" algn="tl">
                    <a:srgbClr val="000000">
                      <a:alpha val="43137"/>
                    </a:srgbClr>
                  </a:outerShdw>
                </a:effectLst>
                <a:latin typeface="Bookman Old Style" panose="02050604050505020204" pitchFamily="18" charset="0"/>
              </a:rPr>
              <a:t>Develop a comprehensive web-based PG (Paying Guest) Management System</a:t>
            </a:r>
          </a:p>
          <a:p>
            <a:pPr marL="342900" indent="-342900">
              <a:spcAft>
                <a:spcPts val="800"/>
              </a:spcAft>
              <a:buFont typeface="Arial" panose="020B0604020202020204" pitchFamily="34" charset="0"/>
              <a:buChar char="•"/>
              <a:defRPr sz="1800">
                <a:solidFill>
                  <a:srgbClr val="333333"/>
                </a:solidFill>
              </a:defRPr>
            </a:pPr>
            <a:r>
              <a:rPr sz="2000" dirty="0">
                <a:effectLst>
                  <a:outerShdw blurRad="38100" dist="38100" dir="2700000" algn="tl">
                    <a:srgbClr val="000000">
                      <a:alpha val="43137"/>
                    </a:srgbClr>
                  </a:outerShdw>
                </a:effectLst>
                <a:latin typeface="Bookman Old Style" panose="02050604050505020204" pitchFamily="18" charset="0"/>
              </a:rPr>
              <a:t>Digitize and streamline property management operations for PG owners</a:t>
            </a:r>
          </a:p>
          <a:p>
            <a:pPr marL="342900" indent="-342900">
              <a:spcAft>
                <a:spcPts val="800"/>
              </a:spcAft>
              <a:buFont typeface="Arial" panose="020B0604020202020204" pitchFamily="34" charset="0"/>
              <a:buChar char="•"/>
              <a:defRPr sz="1800">
                <a:solidFill>
                  <a:srgbClr val="333333"/>
                </a:solidFill>
              </a:defRPr>
            </a:pPr>
            <a:r>
              <a:rPr sz="2000" dirty="0">
                <a:effectLst>
                  <a:outerShdw blurRad="38100" dist="38100" dir="2700000" algn="tl">
                    <a:srgbClr val="000000">
                      <a:alpha val="43137"/>
                    </a:srgbClr>
                  </a:outerShdw>
                </a:effectLst>
                <a:latin typeface="Bookman Old Style" panose="02050604050505020204" pitchFamily="18" charset="0"/>
              </a:rPr>
              <a:t>Provide tenants with a self-service portal for bills, complaints, and profile management</a:t>
            </a:r>
          </a:p>
          <a:p>
            <a:pPr marL="342900" indent="-342900">
              <a:spcAft>
                <a:spcPts val="800"/>
              </a:spcAft>
              <a:buFont typeface="Arial" panose="020B0604020202020204" pitchFamily="34" charset="0"/>
              <a:buChar char="•"/>
              <a:defRPr sz="1800">
                <a:solidFill>
                  <a:srgbClr val="333333"/>
                </a:solidFill>
              </a:defRPr>
            </a:pPr>
            <a:r>
              <a:rPr sz="2000" dirty="0">
                <a:effectLst>
                  <a:outerShdw blurRad="38100" dist="38100" dir="2700000" algn="tl">
                    <a:srgbClr val="000000">
                      <a:alpha val="43137"/>
                    </a:srgbClr>
                  </a:outerShdw>
                </a:effectLst>
                <a:latin typeface="Bookman Old Style" panose="02050604050505020204" pitchFamily="18" charset="0"/>
              </a:rPr>
              <a:t>Enable public users to browse properties and request visits online</a:t>
            </a:r>
          </a:p>
          <a:p>
            <a:pPr marL="342900" indent="-342900">
              <a:spcAft>
                <a:spcPts val="800"/>
              </a:spcAft>
              <a:buFont typeface="Arial" panose="020B0604020202020204" pitchFamily="34" charset="0"/>
              <a:buChar char="•"/>
              <a:defRPr sz="1800">
                <a:solidFill>
                  <a:srgbClr val="333333"/>
                </a:solidFill>
              </a:defRPr>
            </a:pPr>
            <a:r>
              <a:rPr sz="2000" dirty="0">
                <a:effectLst>
                  <a:outerShdw blurRad="38100" dist="38100" dir="2700000" algn="tl">
                    <a:srgbClr val="000000">
                      <a:alpha val="43137"/>
                    </a:srgbClr>
                  </a:outerShdw>
                </a:effectLst>
                <a:latin typeface="Bookman Old Style" panose="02050604050505020204" pitchFamily="18" charset="0"/>
              </a:rPr>
              <a:t>Implement role-based access control for Admin, Tenant, and Visitor roles</a:t>
            </a:r>
          </a:p>
        </p:txBody>
      </p:sp>
      <p:sp>
        <p:nvSpPr>
          <p:cNvPr id="4" name="Rectangle 3">
            <a:extLst>
              <a:ext uri="{FF2B5EF4-FFF2-40B4-BE49-F238E27FC236}">
                <a16:creationId xmlns:a16="http://schemas.microsoft.com/office/drawing/2014/main" id="{E16582C4-40E2-1D21-74EE-C948AE24BDC0}"/>
              </a:ext>
            </a:extLst>
          </p:cNvPr>
          <p:cNvSpPr/>
          <p:nvPr/>
        </p:nvSpPr>
        <p:spPr>
          <a:xfrm>
            <a:off x="0" y="0"/>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6" name="TextBox 5">
            <a:extLst>
              <a:ext uri="{FF2B5EF4-FFF2-40B4-BE49-F238E27FC236}">
                <a16:creationId xmlns:a16="http://schemas.microsoft.com/office/drawing/2014/main" id="{920E8D7F-26D1-B96C-8AFE-30114D60D3A6}"/>
              </a:ext>
            </a:extLst>
          </p:cNvPr>
          <p:cNvSpPr txBox="1"/>
          <p:nvPr/>
        </p:nvSpPr>
        <p:spPr>
          <a:xfrm>
            <a:off x="457200" y="235588"/>
            <a:ext cx="4576618" cy="461665"/>
          </a:xfrm>
          <a:prstGeom prst="rect">
            <a:avLst/>
          </a:prstGeom>
          <a:noFill/>
        </p:spPr>
        <p:txBody>
          <a:bodyPr wrap="square">
            <a:spAutoFit/>
          </a:bodyPr>
          <a:lstStyle/>
          <a:p>
            <a:r>
              <a:rPr lang="en-IN" sz="2400" dirty="0">
                <a:solidFill>
                  <a:schemeClr val="bg1"/>
                </a:solidFill>
                <a:latin typeface="Bookman Old Style" panose="02050604050505020204" pitchFamily="18" charset="0"/>
                <a:ea typeface="Cambria" panose="02040503050406030204" pitchFamily="18" charset="0"/>
              </a:rPr>
              <a:t> Objective of Project</a:t>
            </a:r>
            <a:endPar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ea typeface="Cambria" panose="020405030504060302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638941"/>
            <a:ext cx="8229600" cy="1066061"/>
          </a:xfrm>
          <a:prstGeom prst="rect">
            <a:avLst/>
          </a:prstGeom>
          <a:noFill/>
        </p:spPr>
        <p:txBody>
          <a:bodyPr wrap="square">
            <a:spAutoFit/>
          </a:bodyPr>
          <a:lstStyle/>
          <a:p>
            <a:pPr>
              <a:lnSpc>
                <a:spcPct val="150000"/>
              </a:lnSpc>
              <a:spcAft>
                <a:spcPts val="800"/>
              </a:spcAft>
              <a:defRPr sz="1600">
                <a:solidFill>
                  <a:srgbClr val="333333"/>
                </a:solidFill>
              </a:defRPr>
            </a:pPr>
            <a:endParaRPr sz="2000" dirty="0">
              <a:effectLst>
                <a:outerShdw blurRad="38100" dist="38100" dir="2700000" algn="tl">
                  <a:srgbClr val="000000">
                    <a:alpha val="43137"/>
                  </a:srgbClr>
                </a:outerShdw>
              </a:effectLst>
              <a:latin typeface="Bookman Old Style" panose="02050604050505020204" pitchFamily="18" charset="0"/>
            </a:endParaRPr>
          </a:p>
          <a:p>
            <a:pPr>
              <a:lnSpc>
                <a:spcPct val="150000"/>
              </a:lnSpc>
              <a:spcAft>
                <a:spcPts val="800"/>
              </a:spcAft>
              <a:defRPr sz="1600">
                <a:solidFill>
                  <a:srgbClr val="333333"/>
                </a:solidFill>
              </a:defRPr>
            </a:pPr>
            <a:r>
              <a:rPr sz="2000" dirty="0">
                <a:effectLst>
                  <a:outerShdw blurRad="38100" dist="38100" dir="2700000" algn="tl">
                    <a:srgbClr val="000000">
                      <a:alpha val="43137"/>
                    </a:srgbClr>
                  </a:outerShdw>
                </a:effectLst>
                <a:latin typeface="Bookman Old Style" panose="02050604050505020204" pitchFamily="18" charset="0"/>
              </a:rPr>
              <a:t>  </a:t>
            </a:r>
          </a:p>
        </p:txBody>
      </p:sp>
      <p:sp>
        <p:nvSpPr>
          <p:cNvPr id="4" name="Rectangle 3">
            <a:extLst>
              <a:ext uri="{FF2B5EF4-FFF2-40B4-BE49-F238E27FC236}">
                <a16:creationId xmlns:a16="http://schemas.microsoft.com/office/drawing/2014/main" id="{B033B39E-FE8E-8644-8790-046B0A79D96E}"/>
              </a:ext>
            </a:extLst>
          </p:cNvPr>
          <p:cNvSpPr/>
          <p:nvPr/>
        </p:nvSpPr>
        <p:spPr>
          <a:xfrm>
            <a:off x="0" y="0"/>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1EC70EEC-B5F5-121A-EBF8-B2F9C6E460FD}"/>
              </a:ext>
            </a:extLst>
          </p:cNvPr>
          <p:cNvSpPr txBox="1"/>
          <p:nvPr/>
        </p:nvSpPr>
        <p:spPr>
          <a:xfrm>
            <a:off x="457200" y="235588"/>
            <a:ext cx="4576618" cy="461665"/>
          </a:xfrm>
          <a:prstGeom prst="rect">
            <a:avLst/>
          </a:prstGeom>
          <a:noFill/>
        </p:spPr>
        <p:txBody>
          <a:bodyPr wrap="square">
            <a:spAutoFit/>
          </a:bodyPr>
          <a:lstStyle/>
          <a:p>
            <a:r>
              <a:rPr lang="en-IN" sz="2400" dirty="0">
                <a:solidFill>
                  <a:schemeClr val="bg1"/>
                </a:solidFill>
                <a:latin typeface="Bookman Old Style" panose="02050604050505020204" pitchFamily="18" charset="0"/>
                <a:ea typeface="Cambria" panose="02040503050406030204" pitchFamily="18" charset="0"/>
              </a:rPr>
              <a:t>Scope of the First Review</a:t>
            </a:r>
            <a:endPar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ea typeface="Cambria" panose="02040503050406030204" pitchFamily="18" charset="0"/>
            </a:endParaRPr>
          </a:p>
        </p:txBody>
      </p:sp>
      <p:pic>
        <p:nvPicPr>
          <p:cNvPr id="6" name="Picture 5">
            <a:extLst>
              <a:ext uri="{FF2B5EF4-FFF2-40B4-BE49-F238E27FC236}">
                <a16:creationId xmlns:a16="http://schemas.microsoft.com/office/drawing/2014/main" id="{B4B81E75-1A12-4052-55E2-139805D138B0}"/>
              </a:ext>
            </a:extLst>
          </p:cNvPr>
          <p:cNvPicPr>
            <a:picLocks noChangeAspect="1"/>
          </p:cNvPicPr>
          <p:nvPr/>
        </p:nvPicPr>
        <p:blipFill>
          <a:blip r:embed="rId3"/>
          <a:stretch>
            <a:fillRect/>
          </a:stretch>
        </p:blipFill>
        <p:spPr>
          <a:xfrm>
            <a:off x="374904" y="1243862"/>
            <a:ext cx="4572000" cy="2446911"/>
          </a:xfrm>
          <a:prstGeom prst="rect">
            <a:avLst/>
          </a:prstGeom>
        </p:spPr>
      </p:pic>
      <p:pic>
        <p:nvPicPr>
          <p:cNvPr id="8" name="Picture 7">
            <a:extLst>
              <a:ext uri="{FF2B5EF4-FFF2-40B4-BE49-F238E27FC236}">
                <a16:creationId xmlns:a16="http://schemas.microsoft.com/office/drawing/2014/main" id="{BEA2216F-7B1E-7813-6F51-F45AB323A181}"/>
              </a:ext>
            </a:extLst>
          </p:cNvPr>
          <p:cNvPicPr>
            <a:picLocks noChangeAspect="1"/>
          </p:cNvPicPr>
          <p:nvPr/>
        </p:nvPicPr>
        <p:blipFill>
          <a:blip r:embed="rId4"/>
          <a:stretch>
            <a:fillRect/>
          </a:stretch>
        </p:blipFill>
        <p:spPr>
          <a:xfrm>
            <a:off x="4100589" y="4153970"/>
            <a:ext cx="4983569" cy="2446911"/>
          </a:xfrm>
          <a:prstGeom prst="rect">
            <a:avLst/>
          </a:prstGeom>
        </p:spPr>
      </p:pic>
      <p:sp>
        <p:nvSpPr>
          <p:cNvPr id="9" name="TextBox 8">
            <a:extLst>
              <a:ext uri="{FF2B5EF4-FFF2-40B4-BE49-F238E27FC236}">
                <a16:creationId xmlns:a16="http://schemas.microsoft.com/office/drawing/2014/main" id="{275A2546-33AA-78D2-DB5C-14694F212F57}"/>
              </a:ext>
            </a:extLst>
          </p:cNvPr>
          <p:cNvSpPr txBox="1"/>
          <p:nvPr/>
        </p:nvSpPr>
        <p:spPr>
          <a:xfrm>
            <a:off x="6172200" y="2168199"/>
            <a:ext cx="2048256" cy="369332"/>
          </a:xfrm>
          <a:prstGeom prst="rect">
            <a:avLst/>
          </a:prstGeom>
          <a:noFill/>
        </p:spPr>
        <p:txBody>
          <a:bodyPr wrap="square" rtlCol="0">
            <a:spAutoFit/>
          </a:bodyPr>
          <a:lstStyle/>
          <a:p>
            <a:r>
              <a:rPr lang="en-IN" dirty="0">
                <a:latin typeface="Bookman Old Style" panose="02050604050505020204" pitchFamily="18" charset="0"/>
              </a:rPr>
              <a:t>Public Portal</a:t>
            </a:r>
          </a:p>
        </p:txBody>
      </p:sp>
      <p:sp>
        <p:nvSpPr>
          <p:cNvPr id="10" name="TextBox 9">
            <a:extLst>
              <a:ext uri="{FF2B5EF4-FFF2-40B4-BE49-F238E27FC236}">
                <a16:creationId xmlns:a16="http://schemas.microsoft.com/office/drawing/2014/main" id="{66FF4000-B557-7794-9409-53B9F5148C56}"/>
              </a:ext>
            </a:extLst>
          </p:cNvPr>
          <p:cNvSpPr txBox="1"/>
          <p:nvPr/>
        </p:nvSpPr>
        <p:spPr>
          <a:xfrm>
            <a:off x="859536" y="4915709"/>
            <a:ext cx="2383536" cy="369332"/>
          </a:xfrm>
          <a:prstGeom prst="rect">
            <a:avLst/>
          </a:prstGeom>
          <a:noFill/>
        </p:spPr>
        <p:txBody>
          <a:bodyPr wrap="square" rtlCol="0">
            <a:spAutoFit/>
          </a:bodyPr>
          <a:lstStyle/>
          <a:p>
            <a:r>
              <a:rPr lang="en-IN" dirty="0">
                <a:latin typeface="Bookman Old Style" panose="02050604050505020204" pitchFamily="18" charset="0"/>
              </a:rPr>
              <a:t>Admin Dashboard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A68485-35D4-6306-5A73-0A237ACADF4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306FAB8-C244-C906-F679-14E66BE7D761}"/>
              </a:ext>
            </a:extLst>
          </p:cNvPr>
          <p:cNvSpPr txBox="1"/>
          <p:nvPr/>
        </p:nvSpPr>
        <p:spPr>
          <a:xfrm>
            <a:off x="457200" y="638941"/>
            <a:ext cx="8229600" cy="1066061"/>
          </a:xfrm>
          <a:prstGeom prst="rect">
            <a:avLst/>
          </a:prstGeom>
          <a:noFill/>
        </p:spPr>
        <p:txBody>
          <a:bodyPr wrap="square">
            <a:spAutoFit/>
          </a:bodyPr>
          <a:lstStyle/>
          <a:p>
            <a:pPr>
              <a:lnSpc>
                <a:spcPct val="150000"/>
              </a:lnSpc>
              <a:spcAft>
                <a:spcPts val="800"/>
              </a:spcAft>
              <a:defRPr sz="1600">
                <a:solidFill>
                  <a:srgbClr val="333333"/>
                </a:solidFill>
              </a:defRPr>
            </a:pPr>
            <a:endParaRPr sz="2000" dirty="0">
              <a:effectLst>
                <a:outerShdw blurRad="38100" dist="38100" dir="2700000" algn="tl">
                  <a:srgbClr val="000000">
                    <a:alpha val="43137"/>
                  </a:srgbClr>
                </a:outerShdw>
              </a:effectLst>
              <a:latin typeface="Bookman Old Style" panose="02050604050505020204" pitchFamily="18" charset="0"/>
            </a:endParaRPr>
          </a:p>
          <a:p>
            <a:pPr>
              <a:lnSpc>
                <a:spcPct val="150000"/>
              </a:lnSpc>
              <a:spcAft>
                <a:spcPts val="800"/>
              </a:spcAft>
              <a:defRPr sz="1600">
                <a:solidFill>
                  <a:srgbClr val="333333"/>
                </a:solidFill>
              </a:defRPr>
            </a:pPr>
            <a:r>
              <a:rPr sz="2000" dirty="0">
                <a:effectLst>
                  <a:outerShdw blurRad="38100" dist="38100" dir="2700000" algn="tl">
                    <a:srgbClr val="000000">
                      <a:alpha val="43137"/>
                    </a:srgbClr>
                  </a:outerShdw>
                </a:effectLst>
                <a:latin typeface="Bookman Old Style" panose="02050604050505020204" pitchFamily="18" charset="0"/>
              </a:rPr>
              <a:t>  </a:t>
            </a:r>
          </a:p>
        </p:txBody>
      </p:sp>
      <p:sp>
        <p:nvSpPr>
          <p:cNvPr id="4" name="Rectangle 3">
            <a:extLst>
              <a:ext uri="{FF2B5EF4-FFF2-40B4-BE49-F238E27FC236}">
                <a16:creationId xmlns:a16="http://schemas.microsoft.com/office/drawing/2014/main" id="{A16DFBF0-900D-6349-C438-C0FDA63764D2}"/>
              </a:ext>
            </a:extLst>
          </p:cNvPr>
          <p:cNvSpPr/>
          <p:nvPr/>
        </p:nvSpPr>
        <p:spPr>
          <a:xfrm>
            <a:off x="0" y="0"/>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95CF58AD-8498-A508-9A92-62A2FFCB14E3}"/>
              </a:ext>
            </a:extLst>
          </p:cNvPr>
          <p:cNvSpPr txBox="1"/>
          <p:nvPr/>
        </p:nvSpPr>
        <p:spPr>
          <a:xfrm>
            <a:off x="457200" y="235588"/>
            <a:ext cx="4576618" cy="461665"/>
          </a:xfrm>
          <a:prstGeom prst="rect">
            <a:avLst/>
          </a:prstGeom>
          <a:noFill/>
        </p:spPr>
        <p:txBody>
          <a:bodyPr wrap="square">
            <a:spAutoFit/>
          </a:bodyPr>
          <a:lstStyle/>
          <a:p>
            <a:r>
              <a:rPr lang="en-IN" sz="2400" dirty="0">
                <a:solidFill>
                  <a:schemeClr val="bg1"/>
                </a:solidFill>
                <a:latin typeface="Bookman Old Style" panose="02050604050505020204" pitchFamily="18" charset="0"/>
                <a:ea typeface="Cambria" panose="02040503050406030204" pitchFamily="18" charset="0"/>
              </a:rPr>
              <a:t>Scope of the First Review</a:t>
            </a:r>
            <a:endPar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ea typeface="Cambria" panose="02040503050406030204" pitchFamily="18" charset="0"/>
            </a:endParaRPr>
          </a:p>
        </p:txBody>
      </p:sp>
      <p:sp>
        <p:nvSpPr>
          <p:cNvPr id="9" name="TextBox 8">
            <a:extLst>
              <a:ext uri="{FF2B5EF4-FFF2-40B4-BE49-F238E27FC236}">
                <a16:creationId xmlns:a16="http://schemas.microsoft.com/office/drawing/2014/main" id="{76AE629D-6FDA-5543-D9E5-47C509D723CE}"/>
              </a:ext>
            </a:extLst>
          </p:cNvPr>
          <p:cNvSpPr txBox="1"/>
          <p:nvPr/>
        </p:nvSpPr>
        <p:spPr>
          <a:xfrm>
            <a:off x="6172200" y="2168199"/>
            <a:ext cx="2048256" cy="369332"/>
          </a:xfrm>
          <a:prstGeom prst="rect">
            <a:avLst/>
          </a:prstGeom>
          <a:noFill/>
        </p:spPr>
        <p:txBody>
          <a:bodyPr wrap="square" rtlCol="0">
            <a:spAutoFit/>
          </a:bodyPr>
          <a:lstStyle/>
          <a:p>
            <a:r>
              <a:rPr lang="en-IN" dirty="0">
                <a:latin typeface="Bookman Old Style" panose="02050604050505020204" pitchFamily="18" charset="0"/>
              </a:rPr>
              <a:t>Tenant Portal</a:t>
            </a:r>
          </a:p>
        </p:txBody>
      </p:sp>
      <p:sp>
        <p:nvSpPr>
          <p:cNvPr id="10" name="TextBox 9">
            <a:extLst>
              <a:ext uri="{FF2B5EF4-FFF2-40B4-BE49-F238E27FC236}">
                <a16:creationId xmlns:a16="http://schemas.microsoft.com/office/drawing/2014/main" id="{C1DB1816-19AC-8D80-424C-0261B8EABC7E}"/>
              </a:ext>
            </a:extLst>
          </p:cNvPr>
          <p:cNvSpPr txBox="1"/>
          <p:nvPr/>
        </p:nvSpPr>
        <p:spPr>
          <a:xfrm>
            <a:off x="621792" y="4933806"/>
            <a:ext cx="3310128" cy="369332"/>
          </a:xfrm>
          <a:prstGeom prst="rect">
            <a:avLst/>
          </a:prstGeom>
          <a:noFill/>
        </p:spPr>
        <p:txBody>
          <a:bodyPr wrap="square" rtlCol="0">
            <a:spAutoFit/>
          </a:bodyPr>
          <a:lstStyle/>
          <a:p>
            <a:r>
              <a:rPr lang="en-IN" dirty="0">
                <a:latin typeface="Bookman Old Style" panose="02050604050505020204" pitchFamily="18" charset="0"/>
              </a:rPr>
              <a:t>Role based Access Control</a:t>
            </a:r>
          </a:p>
        </p:txBody>
      </p:sp>
      <p:pic>
        <p:nvPicPr>
          <p:cNvPr id="7" name="Picture 6">
            <a:extLst>
              <a:ext uri="{FF2B5EF4-FFF2-40B4-BE49-F238E27FC236}">
                <a16:creationId xmlns:a16="http://schemas.microsoft.com/office/drawing/2014/main" id="{FA74C653-1574-F989-F616-13EF28588B24}"/>
              </a:ext>
            </a:extLst>
          </p:cNvPr>
          <p:cNvPicPr>
            <a:picLocks noChangeAspect="1"/>
          </p:cNvPicPr>
          <p:nvPr/>
        </p:nvPicPr>
        <p:blipFill>
          <a:blip r:embed="rId2"/>
          <a:stretch>
            <a:fillRect/>
          </a:stretch>
        </p:blipFill>
        <p:spPr>
          <a:xfrm>
            <a:off x="310173" y="1336194"/>
            <a:ext cx="4870672" cy="2535012"/>
          </a:xfrm>
          <a:prstGeom prst="rect">
            <a:avLst/>
          </a:prstGeom>
        </p:spPr>
      </p:pic>
      <p:pic>
        <p:nvPicPr>
          <p:cNvPr id="12" name="Picture 11">
            <a:extLst>
              <a:ext uri="{FF2B5EF4-FFF2-40B4-BE49-F238E27FC236}">
                <a16:creationId xmlns:a16="http://schemas.microsoft.com/office/drawing/2014/main" id="{15E662A8-884E-4384-200F-7BE393DE1B5B}"/>
              </a:ext>
            </a:extLst>
          </p:cNvPr>
          <p:cNvPicPr>
            <a:picLocks noChangeAspect="1"/>
          </p:cNvPicPr>
          <p:nvPr/>
        </p:nvPicPr>
        <p:blipFill>
          <a:blip r:embed="rId3"/>
          <a:stretch>
            <a:fillRect/>
          </a:stretch>
        </p:blipFill>
        <p:spPr>
          <a:xfrm>
            <a:off x="4040527" y="4159256"/>
            <a:ext cx="4825271" cy="2463155"/>
          </a:xfrm>
          <a:prstGeom prst="rect">
            <a:avLst/>
          </a:prstGeom>
        </p:spPr>
      </p:pic>
    </p:spTree>
    <p:extLst>
      <p:ext uri="{BB962C8B-B14F-4D97-AF65-F5344CB8AC3E}">
        <p14:creationId xmlns:p14="http://schemas.microsoft.com/office/powerpoint/2010/main" val="3994640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2DD6032-5482-BC96-F9B7-6371FDD2F845}"/>
              </a:ext>
            </a:extLst>
          </p:cNvPr>
          <p:cNvSpPr/>
          <p:nvPr/>
        </p:nvSpPr>
        <p:spPr>
          <a:xfrm>
            <a:off x="0" y="0"/>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6" name="TextBox 5">
            <a:extLst>
              <a:ext uri="{FF2B5EF4-FFF2-40B4-BE49-F238E27FC236}">
                <a16:creationId xmlns:a16="http://schemas.microsoft.com/office/drawing/2014/main" id="{A47C085B-C743-06C9-3149-78129EA28A70}"/>
              </a:ext>
            </a:extLst>
          </p:cNvPr>
          <p:cNvSpPr txBox="1"/>
          <p:nvPr/>
        </p:nvSpPr>
        <p:spPr>
          <a:xfrm>
            <a:off x="457200" y="235588"/>
            <a:ext cx="4576618" cy="461665"/>
          </a:xfrm>
          <a:prstGeom prst="rect">
            <a:avLst/>
          </a:prstGeom>
          <a:noFill/>
        </p:spPr>
        <p:txBody>
          <a:bodyPr wrap="square">
            <a:spAutoFit/>
          </a:bodyPr>
          <a:lstStyle/>
          <a:p>
            <a:r>
              <a:rPr lang="en-IN" sz="2400" dirty="0">
                <a:solidFill>
                  <a:schemeClr val="bg1"/>
                </a:solidFill>
                <a:latin typeface="Bookman Old Style" panose="02050604050505020204" pitchFamily="18" charset="0"/>
                <a:ea typeface="Cambria" panose="02040503050406030204" pitchFamily="18" charset="0"/>
              </a:rPr>
              <a:t>Functional Requirements</a:t>
            </a:r>
            <a:endPar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ea typeface="Cambria" panose="02040503050406030204" pitchFamily="18" charset="0"/>
            </a:endParaRPr>
          </a:p>
        </p:txBody>
      </p:sp>
      <p:sp>
        <p:nvSpPr>
          <p:cNvPr id="11" name="Rectangle: Rounded Corners 10">
            <a:extLst>
              <a:ext uri="{FF2B5EF4-FFF2-40B4-BE49-F238E27FC236}">
                <a16:creationId xmlns:a16="http://schemas.microsoft.com/office/drawing/2014/main" id="{43C07C6E-7CC5-E42F-1620-4A70E78A9E05}"/>
              </a:ext>
            </a:extLst>
          </p:cNvPr>
          <p:cNvSpPr/>
          <p:nvPr/>
        </p:nvSpPr>
        <p:spPr>
          <a:xfrm>
            <a:off x="166255" y="4020127"/>
            <a:ext cx="4320000" cy="2484581"/>
          </a:xfrm>
          <a:prstGeom prst="roundRect">
            <a:avLst/>
          </a:prstGeom>
          <a:ln>
            <a:solidFill>
              <a:srgbClr val="0E393A"/>
            </a:solidFill>
          </a:ln>
        </p:spPr>
        <p:style>
          <a:lnRef idx="2">
            <a:schemeClr val="accent3"/>
          </a:lnRef>
          <a:fillRef idx="1">
            <a:schemeClr val="lt1"/>
          </a:fillRef>
          <a:effectRef idx="0">
            <a:schemeClr val="accent3"/>
          </a:effectRef>
          <a:fontRef idx="minor">
            <a:schemeClr val="dk1"/>
          </a:fontRef>
        </p:style>
        <p:txBody>
          <a:bodyPr rtlCol="0" anchor="ctr"/>
          <a:lstStyle/>
          <a:p>
            <a:pPr algn="ctr"/>
            <a:r>
              <a:rPr lang="en-US" b="1" dirty="0"/>
              <a:t>Public Module</a:t>
            </a:r>
          </a:p>
          <a:p>
            <a:pPr marL="285750" indent="-285750">
              <a:buFont typeface="Arial" panose="020B0604020202020204" pitchFamily="34" charset="0"/>
              <a:buChar char="•"/>
            </a:pPr>
            <a:r>
              <a:rPr lang="en-US" dirty="0"/>
              <a:t>Browse available PG properties</a:t>
            </a:r>
          </a:p>
          <a:p>
            <a:pPr marL="285750" indent="-285750">
              <a:buFont typeface="Arial" panose="020B0604020202020204" pitchFamily="34" charset="0"/>
              <a:buChar char="•"/>
            </a:pPr>
            <a:r>
              <a:rPr lang="en-US" dirty="0"/>
              <a:t>View property details and amenities</a:t>
            </a:r>
          </a:p>
          <a:p>
            <a:pPr marL="285750" indent="-285750">
              <a:buFont typeface="Arial" panose="020B0604020202020204" pitchFamily="34" charset="0"/>
              <a:buChar char="•"/>
            </a:pPr>
            <a:r>
              <a:rPr lang="en-US" dirty="0"/>
              <a:t>Submit property visit requests</a:t>
            </a:r>
          </a:p>
          <a:p>
            <a:pPr marL="285750" indent="-285750">
              <a:buFont typeface="Arial" panose="020B0604020202020204" pitchFamily="34" charset="0"/>
              <a:buChar char="•"/>
            </a:pPr>
            <a:r>
              <a:rPr lang="en-US" dirty="0"/>
              <a:t>Interact with AI chatbot for queries</a:t>
            </a:r>
          </a:p>
          <a:p>
            <a:endParaRPr lang="en-IN" dirty="0"/>
          </a:p>
          <a:p>
            <a:pPr algn="ctr"/>
            <a:endParaRPr lang="en-IN" dirty="0"/>
          </a:p>
        </p:txBody>
      </p:sp>
      <p:sp>
        <p:nvSpPr>
          <p:cNvPr id="12" name="Rectangle: Rounded Corners 11">
            <a:extLst>
              <a:ext uri="{FF2B5EF4-FFF2-40B4-BE49-F238E27FC236}">
                <a16:creationId xmlns:a16="http://schemas.microsoft.com/office/drawing/2014/main" id="{1234A2BC-FC9E-465E-7367-BAEC385AEF87}"/>
              </a:ext>
            </a:extLst>
          </p:cNvPr>
          <p:cNvSpPr/>
          <p:nvPr/>
        </p:nvSpPr>
        <p:spPr>
          <a:xfrm>
            <a:off x="4738255" y="1122219"/>
            <a:ext cx="4320000" cy="2484581"/>
          </a:xfrm>
          <a:prstGeom prst="roundRect">
            <a:avLst/>
          </a:prstGeom>
          <a:ln>
            <a:solidFill>
              <a:srgbClr val="0E393A"/>
            </a:solidFill>
          </a:ln>
        </p:spPr>
        <p:style>
          <a:lnRef idx="2">
            <a:schemeClr val="accent3"/>
          </a:lnRef>
          <a:fillRef idx="1">
            <a:schemeClr val="lt1"/>
          </a:fillRef>
          <a:effectRef idx="0">
            <a:schemeClr val="accent3"/>
          </a:effectRef>
          <a:fontRef idx="minor">
            <a:schemeClr val="dk1"/>
          </a:fontRef>
        </p:style>
        <p:txBody>
          <a:bodyPr rtlCol="0" anchor="ctr"/>
          <a:lstStyle/>
          <a:p>
            <a:endParaRPr lang="en-US" b="1" dirty="0"/>
          </a:p>
          <a:p>
            <a:pPr algn="ctr"/>
            <a:r>
              <a:rPr lang="en-US" b="1" dirty="0"/>
              <a:t>Tenant Module</a:t>
            </a:r>
            <a:endParaRPr lang="en-US" dirty="0"/>
          </a:p>
          <a:p>
            <a:pPr marL="285750" indent="-285750">
              <a:buFont typeface="Arial" panose="020B0604020202020204" pitchFamily="34" charset="0"/>
              <a:buChar char="•"/>
            </a:pPr>
            <a:r>
              <a:rPr lang="en-US" dirty="0"/>
              <a:t>Tenant login with secure authentication</a:t>
            </a:r>
          </a:p>
          <a:p>
            <a:pPr marL="285750" indent="-285750">
              <a:buFont typeface="Arial" panose="020B0604020202020204" pitchFamily="34" charset="0"/>
              <a:buChar char="•"/>
            </a:pPr>
            <a:r>
              <a:rPr lang="en-US" dirty="0"/>
              <a:t>View personal dashboard with room details</a:t>
            </a:r>
          </a:p>
          <a:p>
            <a:pPr marL="285750" indent="-285750">
              <a:buFont typeface="Arial" panose="020B0604020202020204" pitchFamily="34" charset="0"/>
              <a:buChar char="•"/>
            </a:pPr>
            <a:r>
              <a:rPr lang="en-US" dirty="0"/>
              <a:t>View and download monthly bills</a:t>
            </a:r>
          </a:p>
          <a:p>
            <a:pPr marL="285750" indent="-285750">
              <a:buFont typeface="Arial" panose="020B0604020202020204" pitchFamily="34" charset="0"/>
              <a:buChar char="•"/>
            </a:pPr>
            <a:r>
              <a:rPr lang="en-US" dirty="0"/>
              <a:t>Make or track rent payments</a:t>
            </a:r>
          </a:p>
          <a:p>
            <a:endParaRPr lang="en-IN" dirty="0"/>
          </a:p>
        </p:txBody>
      </p:sp>
      <p:sp>
        <p:nvSpPr>
          <p:cNvPr id="13" name="Rectangle: Rounded Corners 12">
            <a:extLst>
              <a:ext uri="{FF2B5EF4-FFF2-40B4-BE49-F238E27FC236}">
                <a16:creationId xmlns:a16="http://schemas.microsoft.com/office/drawing/2014/main" id="{E9D35693-3A72-81D3-2AC3-2526502E5E8E}"/>
              </a:ext>
            </a:extLst>
          </p:cNvPr>
          <p:cNvSpPr/>
          <p:nvPr/>
        </p:nvSpPr>
        <p:spPr>
          <a:xfrm>
            <a:off x="4738255" y="4020127"/>
            <a:ext cx="4320000" cy="2484581"/>
          </a:xfrm>
          <a:prstGeom prst="roundRect">
            <a:avLst/>
          </a:prstGeom>
          <a:ln>
            <a:solidFill>
              <a:srgbClr val="0E393A"/>
            </a:solidFill>
          </a:ln>
        </p:spPr>
        <p:style>
          <a:lnRef idx="2">
            <a:schemeClr val="accent3"/>
          </a:lnRef>
          <a:fillRef idx="1">
            <a:schemeClr val="lt1"/>
          </a:fillRef>
          <a:effectRef idx="0">
            <a:schemeClr val="accent3"/>
          </a:effectRef>
          <a:fontRef idx="minor">
            <a:schemeClr val="dk1"/>
          </a:fontRef>
        </p:style>
        <p:txBody>
          <a:bodyPr rtlCol="0" anchor="ctr"/>
          <a:lstStyle/>
          <a:p>
            <a:pPr algn="ctr"/>
            <a:r>
              <a:rPr lang="en-US" b="1" dirty="0"/>
              <a:t>Common/System</a:t>
            </a:r>
            <a:endParaRPr lang="en-US" dirty="0"/>
          </a:p>
          <a:p>
            <a:pPr marL="285750" indent="-285750">
              <a:buFont typeface="Arial" panose="020B0604020202020204" pitchFamily="34" charset="0"/>
              <a:buChar char="•"/>
            </a:pPr>
            <a:r>
              <a:rPr lang="en-US" dirty="0"/>
              <a:t>Role-based access control</a:t>
            </a:r>
          </a:p>
          <a:p>
            <a:pPr marL="285750" indent="-285750">
              <a:buFont typeface="Arial" panose="020B0604020202020204" pitchFamily="34" charset="0"/>
              <a:buChar char="•"/>
            </a:pPr>
            <a:r>
              <a:rPr lang="en-US" dirty="0"/>
              <a:t>Real-time data synchronization</a:t>
            </a:r>
          </a:p>
          <a:p>
            <a:pPr marL="285750" indent="-285750">
              <a:buFont typeface="Arial" panose="020B0604020202020204" pitchFamily="34" charset="0"/>
              <a:buChar char="•"/>
            </a:pPr>
            <a:r>
              <a:rPr lang="en-US" dirty="0"/>
              <a:t>Secure file/image uploads</a:t>
            </a:r>
          </a:p>
          <a:p>
            <a:pPr marL="285750" indent="-285750">
              <a:buFont typeface="Arial" panose="020B0604020202020204" pitchFamily="34" charset="0"/>
              <a:buChar char="•"/>
            </a:pPr>
            <a:r>
              <a:rPr lang="en-US" dirty="0"/>
              <a:t>Responsive UI for all devices</a:t>
            </a:r>
          </a:p>
          <a:p>
            <a:pPr marL="285750" indent="-285750">
              <a:buFont typeface="Arial" panose="020B0604020202020204" pitchFamily="34" charset="0"/>
              <a:buChar char="•"/>
            </a:pPr>
            <a:r>
              <a:rPr lang="en-US" dirty="0"/>
              <a:t>Automated notifications</a:t>
            </a:r>
          </a:p>
          <a:p>
            <a:endParaRPr lang="en-IN" dirty="0"/>
          </a:p>
        </p:txBody>
      </p:sp>
      <p:sp>
        <p:nvSpPr>
          <p:cNvPr id="14" name="Rectangle: Rounded Corners 13">
            <a:extLst>
              <a:ext uri="{FF2B5EF4-FFF2-40B4-BE49-F238E27FC236}">
                <a16:creationId xmlns:a16="http://schemas.microsoft.com/office/drawing/2014/main" id="{BF9C5815-A71E-1859-266A-C1518246DF5D}"/>
              </a:ext>
            </a:extLst>
          </p:cNvPr>
          <p:cNvSpPr/>
          <p:nvPr/>
        </p:nvSpPr>
        <p:spPr>
          <a:xfrm>
            <a:off x="166255" y="1122219"/>
            <a:ext cx="4320000" cy="2484581"/>
          </a:xfrm>
          <a:prstGeom prst="roundRect">
            <a:avLst/>
          </a:prstGeom>
          <a:ln>
            <a:solidFill>
              <a:srgbClr val="0E393A"/>
            </a:solidFill>
          </a:ln>
        </p:spPr>
        <p:style>
          <a:lnRef idx="2">
            <a:schemeClr val="accent3"/>
          </a:lnRef>
          <a:fillRef idx="1">
            <a:schemeClr val="lt1"/>
          </a:fillRef>
          <a:effectRef idx="0">
            <a:schemeClr val="accent3"/>
          </a:effectRef>
          <a:fontRef idx="minor">
            <a:schemeClr val="dk1"/>
          </a:fontRef>
        </p:style>
        <p:txBody>
          <a:bodyPr rtlCol="0" anchor="ctr"/>
          <a:lstStyle/>
          <a:p>
            <a:endParaRPr lang="en-US" b="1" dirty="0"/>
          </a:p>
          <a:p>
            <a:endParaRPr lang="en-US" b="1" dirty="0"/>
          </a:p>
          <a:p>
            <a:pPr algn="ctr"/>
            <a:r>
              <a:rPr lang="en-US" b="1" dirty="0"/>
              <a:t>Admin Module</a:t>
            </a:r>
            <a:endParaRPr lang="en-US" dirty="0"/>
          </a:p>
          <a:p>
            <a:pPr marL="285750" indent="-285750">
              <a:buFont typeface="Arial" panose="020B0604020202020204" pitchFamily="34" charset="0"/>
              <a:buChar char="•"/>
            </a:pPr>
            <a:r>
              <a:rPr lang="en-US" dirty="0"/>
              <a:t>Admin login with secure authentication</a:t>
            </a:r>
          </a:p>
          <a:p>
            <a:pPr marL="285750" indent="-285750">
              <a:buFont typeface="Arial" panose="020B0604020202020204" pitchFamily="34" charset="0"/>
              <a:buChar char="•"/>
            </a:pPr>
            <a:r>
              <a:rPr lang="en-US" dirty="0"/>
              <a:t>PG properties and rooms</a:t>
            </a:r>
          </a:p>
          <a:p>
            <a:pPr marL="285750" indent="-285750">
              <a:buFont typeface="Arial" panose="020B0604020202020204" pitchFamily="34" charset="0"/>
              <a:buChar char="•"/>
            </a:pPr>
            <a:r>
              <a:rPr lang="en-US" dirty="0"/>
              <a:t>View and manage tenant details</a:t>
            </a:r>
          </a:p>
          <a:p>
            <a:pPr marL="285750" indent="-285750">
              <a:buFont typeface="Arial" panose="020B0604020202020204" pitchFamily="34" charset="0"/>
              <a:buChar char="•"/>
            </a:pPr>
            <a:r>
              <a:rPr lang="en-US" dirty="0"/>
              <a:t>Generate and manage monthly bills</a:t>
            </a:r>
          </a:p>
          <a:p>
            <a:pPr marL="285750" indent="-285750">
              <a:buFont typeface="Arial" panose="020B0604020202020204" pitchFamily="34" charset="0"/>
              <a:buChar char="•"/>
            </a:pPr>
            <a:r>
              <a:rPr lang="en-US" dirty="0"/>
              <a:t>Track payment status (paid/unpaid)</a:t>
            </a:r>
          </a:p>
          <a:p>
            <a:endParaRPr lang="en-IN" dirty="0"/>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74320"/>
            <a:ext cx="8229600" cy="731520"/>
          </a:xfrm>
          <a:prstGeom prst="rect">
            <a:avLst/>
          </a:prstGeom>
          <a:noFill/>
        </p:spPr>
        <p:txBody>
          <a:bodyPr wrap="none">
            <a:spAutoFit/>
          </a:bodyPr>
          <a:lstStyle/>
          <a:p>
            <a:pPr algn="l">
              <a:defRPr sz="3200" b="1">
                <a:solidFill>
                  <a:srgbClr val="003366"/>
                </a:solidFill>
              </a:defRPr>
            </a:pPr>
            <a:endParaRPr/>
          </a:p>
        </p:txBody>
      </p:sp>
      <p:graphicFrame>
        <p:nvGraphicFramePr>
          <p:cNvPr id="4" name="Table 3"/>
          <p:cNvGraphicFramePr>
            <a:graphicFrameLocks noGrp="1"/>
          </p:cNvGraphicFramePr>
          <p:nvPr>
            <p:extLst>
              <p:ext uri="{D42A27DB-BD31-4B8C-83A1-F6EECF244321}">
                <p14:modId xmlns:p14="http://schemas.microsoft.com/office/powerpoint/2010/main" val="3661264760"/>
              </p:ext>
            </p:extLst>
          </p:nvPr>
        </p:nvGraphicFramePr>
        <p:xfrm>
          <a:off x="727363" y="1475044"/>
          <a:ext cx="7689274" cy="4694841"/>
        </p:xfrm>
        <a:graphic>
          <a:graphicData uri="http://schemas.openxmlformats.org/drawingml/2006/table">
            <a:tbl>
              <a:tblPr firstRow="1" bandRow="1">
                <a:tableStyleId>{5C22544A-7EE6-4342-B048-85BDC9FD1C3A}</a:tableStyleId>
              </a:tblPr>
              <a:tblGrid>
                <a:gridCol w="3844637">
                  <a:extLst>
                    <a:ext uri="{9D8B030D-6E8A-4147-A177-3AD203B41FA5}">
                      <a16:colId xmlns:a16="http://schemas.microsoft.com/office/drawing/2014/main" val="20000"/>
                    </a:ext>
                  </a:extLst>
                </a:gridCol>
                <a:gridCol w="3844637">
                  <a:extLst>
                    <a:ext uri="{9D8B030D-6E8A-4147-A177-3AD203B41FA5}">
                      <a16:colId xmlns:a16="http://schemas.microsoft.com/office/drawing/2014/main" val="20001"/>
                    </a:ext>
                  </a:extLst>
                </a:gridCol>
              </a:tblGrid>
              <a:tr h="521649">
                <a:tc>
                  <a:txBody>
                    <a:bodyPr/>
                    <a:lstStyle/>
                    <a:p>
                      <a:pPr algn="ctr">
                        <a:defRPr sz="1400" b="1">
                          <a:solidFill>
                            <a:srgbClr val="FFFFFF"/>
                          </a:solidFill>
                        </a:defRPr>
                      </a:pPr>
                      <a:r>
                        <a:rPr sz="1800" dirty="0">
                          <a:effectLst>
                            <a:outerShdw blurRad="38100" dist="38100" dir="2700000" algn="tl">
                              <a:srgbClr val="000000">
                                <a:alpha val="43137"/>
                              </a:srgbClr>
                            </a:outerShdw>
                          </a:effectLst>
                          <a:latin typeface="Bookman Old Style" panose="02050604050505020204" pitchFamily="18" charset="0"/>
                        </a:rPr>
                        <a:t>Category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3366"/>
                    </a:solidFill>
                  </a:tcPr>
                </a:tc>
                <a:tc>
                  <a:txBody>
                    <a:bodyPr/>
                    <a:lstStyle/>
                    <a:p>
                      <a:pPr algn="ctr">
                        <a:defRPr sz="1400" b="1">
                          <a:solidFill>
                            <a:srgbClr val="FFFFFF"/>
                          </a:solidFill>
                        </a:defRPr>
                      </a:pPr>
                      <a:r>
                        <a:rPr sz="1800" dirty="0">
                          <a:effectLst>
                            <a:outerShdw blurRad="38100" dist="38100" dir="2700000" algn="tl">
                              <a:srgbClr val="000000">
                                <a:alpha val="43137"/>
                              </a:srgbClr>
                            </a:outerShdw>
                          </a:effectLst>
                          <a:latin typeface="Bookman Old Style" panose="02050604050505020204" pitchFamily="18" charset="0"/>
                        </a:rPr>
                        <a:t>Requirement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3366"/>
                    </a:solidFill>
                  </a:tcPr>
                </a:tc>
                <a:extLst>
                  <a:ext uri="{0D108BD9-81ED-4DB2-BD59-A6C34878D82A}">
                    <a16:rowId xmlns:a16="http://schemas.microsoft.com/office/drawing/2014/main" val="10000"/>
                  </a:ext>
                </a:extLst>
              </a:tr>
              <a:tr h="521649">
                <a:tc>
                  <a:txBody>
                    <a:bodyPr/>
                    <a:lstStyle/>
                    <a:p>
                      <a:pPr algn="ctr">
                        <a:defRPr sz="1200">
                          <a:solidFill>
                            <a:srgbClr val="333333"/>
                          </a:solidFill>
                        </a:defRPr>
                      </a:pPr>
                      <a:r>
                        <a:rPr lang="en-IN" sz="1600">
                          <a:effectLst/>
                          <a:latin typeface="Bookman Old Style" panose="02050604050505020204" pitchFamily="18" charset="0"/>
                        </a:rPr>
                        <a:t>Performance</a:t>
                      </a:r>
                      <a:endParaRPr lang="en-IN" sz="1600" dirty="0">
                        <a:effectLst/>
                        <a:latin typeface="Bookman Old Style" panose="020506040505050202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lang="en-US" sz="1600" dirty="0">
                          <a:effectLst/>
                          <a:latin typeface="Bookman Old Style" panose="02050604050505020204" pitchFamily="18" charset="0"/>
                        </a:rPr>
                        <a:t>Page load time &lt; 3 seconds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521649">
                <a:tc>
                  <a:txBody>
                    <a:bodyPr/>
                    <a:lstStyle/>
                    <a:p>
                      <a:pPr algn="ctr">
                        <a:defRPr sz="1200">
                          <a:solidFill>
                            <a:srgbClr val="333333"/>
                          </a:solidFill>
                        </a:defRPr>
                      </a:pPr>
                      <a:r>
                        <a:rPr sz="1600" dirty="0">
                          <a:effectLst/>
                          <a:latin typeface="Bookman Old Style" panose="02050604050505020204" pitchFamily="18" charset="0"/>
                        </a:rPr>
                        <a:t>Scalability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600" dirty="0">
                          <a:effectLst/>
                          <a:latin typeface="Bookman Old Style" panose="02050604050505020204" pitchFamily="18" charset="0"/>
                        </a:rPr>
                        <a:t>Support 100+ concurrent users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521649">
                <a:tc>
                  <a:txBody>
                    <a:bodyPr/>
                    <a:lstStyle/>
                    <a:p>
                      <a:pPr algn="ctr">
                        <a:defRPr sz="1200">
                          <a:solidFill>
                            <a:srgbClr val="333333"/>
                          </a:solidFill>
                        </a:defRPr>
                      </a:pPr>
                      <a:r>
                        <a:rPr sz="1600" dirty="0">
                          <a:effectLst/>
                          <a:latin typeface="Bookman Old Style" panose="02050604050505020204" pitchFamily="18" charset="0"/>
                        </a:rPr>
                        <a:t>Security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600" dirty="0">
                          <a:effectLst/>
                          <a:latin typeface="Bookman Old Style" panose="02050604050505020204" pitchFamily="18" charset="0"/>
                        </a:rPr>
                        <a:t>Firebase Auth with secure rules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521649">
                <a:tc>
                  <a:txBody>
                    <a:bodyPr/>
                    <a:lstStyle/>
                    <a:p>
                      <a:pPr algn="ctr">
                        <a:defRPr sz="1200">
                          <a:solidFill>
                            <a:srgbClr val="333333"/>
                          </a:solidFill>
                        </a:defRPr>
                      </a:pPr>
                      <a:r>
                        <a:rPr sz="1600">
                          <a:effectLst/>
                          <a:latin typeface="Bookman Old Style" panose="02050604050505020204" pitchFamily="18" charset="0"/>
                        </a:rPr>
                        <a:t>Usability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600" dirty="0">
                          <a:effectLst/>
                          <a:latin typeface="Bookman Old Style" panose="02050604050505020204" pitchFamily="18" charset="0"/>
                        </a:rPr>
                        <a:t>Mobile-responsive design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521649">
                <a:tc>
                  <a:txBody>
                    <a:bodyPr/>
                    <a:lstStyle/>
                    <a:p>
                      <a:pPr algn="ctr">
                        <a:defRPr sz="1200">
                          <a:solidFill>
                            <a:srgbClr val="333333"/>
                          </a:solidFill>
                        </a:defRPr>
                      </a:pPr>
                      <a:r>
                        <a:rPr sz="1600">
                          <a:effectLst/>
                          <a:latin typeface="Bookman Old Style" panose="02050604050505020204" pitchFamily="18" charset="0"/>
                        </a:rPr>
                        <a:t>Reliability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600" dirty="0">
                          <a:effectLst/>
                          <a:latin typeface="Bookman Old Style" panose="02050604050505020204" pitchFamily="18" charset="0"/>
                        </a:rPr>
                        <a:t>99.9% uptime (Firebase SLA)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521649">
                <a:tc>
                  <a:txBody>
                    <a:bodyPr/>
                    <a:lstStyle/>
                    <a:p>
                      <a:pPr algn="ctr">
                        <a:defRPr sz="1200">
                          <a:solidFill>
                            <a:srgbClr val="333333"/>
                          </a:solidFill>
                        </a:defRPr>
                      </a:pPr>
                      <a:r>
                        <a:rPr sz="1600">
                          <a:effectLst/>
                          <a:latin typeface="Bookman Old Style" panose="02050604050505020204" pitchFamily="18" charset="0"/>
                        </a:rPr>
                        <a:t>Maintainability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600" dirty="0">
                          <a:effectLst/>
                          <a:latin typeface="Bookman Old Style" panose="02050604050505020204" pitchFamily="18" charset="0"/>
                        </a:rPr>
                        <a:t>Modular component architecture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521649">
                <a:tc>
                  <a:txBody>
                    <a:bodyPr/>
                    <a:lstStyle/>
                    <a:p>
                      <a:pPr algn="ctr">
                        <a:defRPr sz="1200">
                          <a:solidFill>
                            <a:srgbClr val="333333"/>
                          </a:solidFill>
                        </a:defRPr>
                      </a:pPr>
                      <a:r>
                        <a:rPr sz="1600">
                          <a:effectLst/>
                          <a:latin typeface="Bookman Old Style" panose="02050604050505020204" pitchFamily="18" charset="0"/>
                        </a:rPr>
                        <a:t>Compatibility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lang="en-US" sz="1600" dirty="0">
                          <a:effectLst/>
                          <a:latin typeface="Bookman Old Style" panose="02050604050505020204" pitchFamily="18" charset="0"/>
                        </a:rPr>
                        <a:t>All browsers</a:t>
                      </a:r>
                      <a:endParaRPr sz="1600" dirty="0">
                        <a:effectLst/>
                        <a:latin typeface="Bookman Old Style" panose="020506040505050202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521649">
                <a:tc>
                  <a:txBody>
                    <a:bodyPr/>
                    <a:lstStyle/>
                    <a:p>
                      <a:pPr algn="ctr">
                        <a:defRPr sz="1200">
                          <a:solidFill>
                            <a:srgbClr val="333333"/>
                          </a:solidFill>
                        </a:defRPr>
                      </a:pPr>
                      <a:r>
                        <a:rPr sz="1600">
                          <a:effectLst/>
                          <a:latin typeface="Bookman Old Style" panose="02050604050505020204" pitchFamily="18" charset="0"/>
                        </a:rPr>
                        <a:t>Data Integrity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600" dirty="0">
                          <a:effectLst/>
                          <a:latin typeface="Bookman Old Style" panose="02050604050505020204" pitchFamily="18" charset="0"/>
                        </a:rPr>
                        <a:t>Real-time sync with </a:t>
                      </a:r>
                      <a:r>
                        <a:rPr sz="1600" dirty="0" err="1">
                          <a:effectLst/>
                          <a:latin typeface="Bookman Old Style" panose="02050604050505020204" pitchFamily="18" charset="0"/>
                        </a:rPr>
                        <a:t>Firestore</a:t>
                      </a:r>
                      <a:endParaRPr sz="1600" dirty="0">
                        <a:effectLst/>
                        <a:latin typeface="Bookman Old Style" panose="020506040505050202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
        <p:nvSpPr>
          <p:cNvPr id="2" name="Rectangle 1">
            <a:extLst>
              <a:ext uri="{FF2B5EF4-FFF2-40B4-BE49-F238E27FC236}">
                <a16:creationId xmlns:a16="http://schemas.microsoft.com/office/drawing/2014/main" id="{6E483C86-3E13-67C2-CFAC-344DA626154E}"/>
              </a:ext>
            </a:extLst>
          </p:cNvPr>
          <p:cNvSpPr/>
          <p:nvPr/>
        </p:nvSpPr>
        <p:spPr>
          <a:xfrm>
            <a:off x="0" y="0"/>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739AA1D4-0BCA-7661-685A-07729ECDB45D}"/>
              </a:ext>
            </a:extLst>
          </p:cNvPr>
          <p:cNvSpPr txBox="1"/>
          <p:nvPr/>
        </p:nvSpPr>
        <p:spPr>
          <a:xfrm>
            <a:off x="457200" y="235588"/>
            <a:ext cx="5038436" cy="461665"/>
          </a:xfrm>
          <a:prstGeom prst="rect">
            <a:avLst/>
          </a:prstGeom>
          <a:noFill/>
        </p:spPr>
        <p:txBody>
          <a:bodyPr wrap="square">
            <a:spAutoFit/>
          </a:bodyPr>
          <a:lstStyle/>
          <a:p>
            <a:r>
              <a:rPr lang="en-IN" sz="2400" dirty="0">
                <a:solidFill>
                  <a:schemeClr val="bg1"/>
                </a:solidFill>
                <a:latin typeface="Bookman Old Style" panose="02050604050505020204" pitchFamily="18" charset="0"/>
                <a:ea typeface="Cambria" panose="02040503050406030204" pitchFamily="18" charset="0"/>
              </a:rPr>
              <a:t>Non-Functional Requirements</a:t>
            </a:r>
            <a:endPar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ea typeface="Cambria" panose="020405030504060302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274320"/>
            <a:ext cx="8229600" cy="731520"/>
          </a:xfrm>
          <a:prstGeom prst="rect">
            <a:avLst/>
          </a:prstGeom>
          <a:noFill/>
        </p:spPr>
        <p:txBody>
          <a:bodyPr wrap="none">
            <a:spAutoFit/>
          </a:bodyPr>
          <a:lstStyle/>
          <a:p>
            <a:pPr algn="l">
              <a:defRPr sz="3200" b="1">
                <a:solidFill>
                  <a:srgbClr val="003366"/>
                </a:solidFill>
              </a:defRPr>
            </a:pPr>
            <a:endParaRPr/>
          </a:p>
        </p:txBody>
      </p:sp>
      <p:graphicFrame>
        <p:nvGraphicFramePr>
          <p:cNvPr id="4" name="Table 3"/>
          <p:cNvGraphicFramePr>
            <a:graphicFrameLocks noGrp="1"/>
          </p:cNvGraphicFramePr>
          <p:nvPr>
            <p:extLst>
              <p:ext uri="{D42A27DB-BD31-4B8C-83A1-F6EECF244321}">
                <p14:modId xmlns:p14="http://schemas.microsoft.com/office/powerpoint/2010/main" val="1584580922"/>
              </p:ext>
            </p:extLst>
          </p:nvPr>
        </p:nvGraphicFramePr>
        <p:xfrm>
          <a:off x="798945" y="1852539"/>
          <a:ext cx="7546110" cy="3854079"/>
        </p:xfrm>
        <a:graphic>
          <a:graphicData uri="http://schemas.openxmlformats.org/drawingml/2006/table">
            <a:tbl>
              <a:tblPr firstRow="1" bandRow="1">
                <a:tableStyleId>{5C22544A-7EE6-4342-B048-85BDC9FD1C3A}</a:tableStyleId>
              </a:tblPr>
              <a:tblGrid>
                <a:gridCol w="2515370">
                  <a:extLst>
                    <a:ext uri="{9D8B030D-6E8A-4147-A177-3AD203B41FA5}">
                      <a16:colId xmlns:a16="http://schemas.microsoft.com/office/drawing/2014/main" val="20000"/>
                    </a:ext>
                  </a:extLst>
                </a:gridCol>
                <a:gridCol w="2515370">
                  <a:extLst>
                    <a:ext uri="{9D8B030D-6E8A-4147-A177-3AD203B41FA5}">
                      <a16:colId xmlns:a16="http://schemas.microsoft.com/office/drawing/2014/main" val="20001"/>
                    </a:ext>
                  </a:extLst>
                </a:gridCol>
                <a:gridCol w="2515370">
                  <a:extLst>
                    <a:ext uri="{9D8B030D-6E8A-4147-A177-3AD203B41FA5}">
                      <a16:colId xmlns:a16="http://schemas.microsoft.com/office/drawing/2014/main" val="20002"/>
                    </a:ext>
                  </a:extLst>
                </a:gridCol>
              </a:tblGrid>
              <a:tr h="428231">
                <a:tc>
                  <a:txBody>
                    <a:bodyPr/>
                    <a:lstStyle/>
                    <a:p>
                      <a:pPr algn="ctr">
                        <a:defRPr sz="1400" b="1">
                          <a:solidFill>
                            <a:srgbClr val="FFFFFF"/>
                          </a:solidFill>
                        </a:defRPr>
                      </a:pPr>
                      <a:r>
                        <a:rPr sz="1600">
                          <a:latin typeface="Bookman Old Style" panose="02050604050505020204" pitchFamily="18" charset="0"/>
                        </a:rPr>
                        <a:t>Category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3366"/>
                    </a:solidFill>
                  </a:tcPr>
                </a:tc>
                <a:tc>
                  <a:txBody>
                    <a:bodyPr/>
                    <a:lstStyle/>
                    <a:p>
                      <a:pPr algn="ctr">
                        <a:defRPr sz="1400" b="1">
                          <a:solidFill>
                            <a:srgbClr val="FFFFFF"/>
                          </a:solidFill>
                        </a:defRPr>
                      </a:pPr>
                      <a:r>
                        <a:rPr sz="1600" dirty="0">
                          <a:latin typeface="Bookman Old Style" panose="02050604050505020204" pitchFamily="18" charset="0"/>
                        </a:rPr>
                        <a:t>Technology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3366"/>
                    </a:solidFill>
                  </a:tcPr>
                </a:tc>
                <a:tc>
                  <a:txBody>
                    <a:bodyPr/>
                    <a:lstStyle/>
                    <a:p>
                      <a:pPr algn="ctr">
                        <a:defRPr sz="1400" b="1">
                          <a:solidFill>
                            <a:srgbClr val="FFFFFF"/>
                          </a:solidFill>
                        </a:defRPr>
                      </a:pPr>
                      <a:r>
                        <a:rPr sz="1600" dirty="0">
                          <a:latin typeface="Bookman Old Style" panose="02050604050505020204" pitchFamily="18" charset="0"/>
                        </a:rPr>
                        <a:t>Purpose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3366"/>
                    </a:solidFill>
                  </a:tcPr>
                </a:tc>
                <a:extLst>
                  <a:ext uri="{0D108BD9-81ED-4DB2-BD59-A6C34878D82A}">
                    <a16:rowId xmlns:a16="http://schemas.microsoft.com/office/drawing/2014/main" val="10000"/>
                  </a:ext>
                </a:extLst>
              </a:tr>
              <a:tr h="428231">
                <a:tc>
                  <a:txBody>
                    <a:bodyPr/>
                    <a:lstStyle/>
                    <a:p>
                      <a:pPr algn="ctr">
                        <a:defRPr sz="1200">
                          <a:solidFill>
                            <a:srgbClr val="333333"/>
                          </a:solidFill>
                        </a:defRPr>
                      </a:pPr>
                      <a:r>
                        <a:rPr sz="1400">
                          <a:latin typeface="Bookman Old Style" panose="02050604050505020204" pitchFamily="18" charset="0"/>
                        </a:rPr>
                        <a:t>Frontend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dirty="0">
                          <a:latin typeface="Bookman Old Style" panose="02050604050505020204" pitchFamily="18" charset="0"/>
                        </a:rPr>
                        <a:t>React 19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a:latin typeface="Bookman Old Style" panose="02050604050505020204" pitchFamily="18" charset="0"/>
                        </a:rPr>
                        <a:t>UI Components &amp; State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428231">
                <a:tc>
                  <a:txBody>
                    <a:bodyPr/>
                    <a:lstStyle/>
                    <a:p>
                      <a:pPr algn="ctr">
                        <a:defRPr sz="1200">
                          <a:solidFill>
                            <a:srgbClr val="333333"/>
                          </a:solidFill>
                        </a:defRPr>
                      </a:pPr>
                      <a:r>
                        <a:rPr sz="1400">
                          <a:latin typeface="Bookman Old Style" panose="02050604050505020204" pitchFamily="18" charset="0"/>
                        </a:rPr>
                        <a:t>Build Tool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dirty="0">
                          <a:latin typeface="Bookman Old Style" panose="02050604050505020204" pitchFamily="18" charset="0"/>
                        </a:rPr>
                        <a:t>Vite 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a:latin typeface="Bookman Old Style" panose="02050604050505020204" pitchFamily="18" charset="0"/>
                        </a:rPr>
                        <a:t>Fast Development Server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28231">
                <a:tc>
                  <a:txBody>
                    <a:bodyPr/>
                    <a:lstStyle/>
                    <a:p>
                      <a:pPr algn="ctr">
                        <a:defRPr sz="1200">
                          <a:solidFill>
                            <a:srgbClr val="333333"/>
                          </a:solidFill>
                        </a:defRPr>
                      </a:pPr>
                      <a:r>
                        <a:rPr sz="1400" dirty="0">
                          <a:latin typeface="Bookman Old Style" panose="02050604050505020204" pitchFamily="18" charset="0"/>
                        </a:rPr>
                        <a:t>Styling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dirty="0" err="1">
                          <a:latin typeface="Bookman Old Style" panose="02050604050505020204" pitchFamily="18" charset="0"/>
                        </a:rPr>
                        <a:t>TailwindCSS</a:t>
                      </a:r>
                      <a:r>
                        <a:rPr sz="1400" dirty="0">
                          <a:latin typeface="Bookman Old Style" panose="02050604050505020204" pitchFamily="18"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a:latin typeface="Bookman Old Style" panose="02050604050505020204" pitchFamily="18" charset="0"/>
                        </a:rPr>
                        <a:t>Utility-first CSS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428231">
                <a:tc>
                  <a:txBody>
                    <a:bodyPr/>
                    <a:lstStyle/>
                    <a:p>
                      <a:pPr algn="ctr">
                        <a:defRPr sz="1200">
                          <a:solidFill>
                            <a:srgbClr val="333333"/>
                          </a:solidFill>
                        </a:defRPr>
                      </a:pPr>
                      <a:r>
                        <a:rPr sz="1400">
                          <a:latin typeface="Bookman Old Style" panose="02050604050505020204" pitchFamily="18" charset="0"/>
                        </a:rPr>
                        <a:t>Backend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a:latin typeface="Bookman Old Style" panose="02050604050505020204" pitchFamily="18" charset="0"/>
                        </a:rPr>
                        <a:t>Firebase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dirty="0">
                          <a:latin typeface="Bookman Old Style" panose="02050604050505020204" pitchFamily="18" charset="0"/>
                        </a:rPr>
                        <a:t>BaaS Platform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428231">
                <a:tc>
                  <a:txBody>
                    <a:bodyPr/>
                    <a:lstStyle/>
                    <a:p>
                      <a:pPr algn="ctr">
                        <a:defRPr sz="1200">
                          <a:solidFill>
                            <a:srgbClr val="333333"/>
                          </a:solidFill>
                        </a:defRPr>
                      </a:pPr>
                      <a:r>
                        <a:rPr sz="1400">
                          <a:latin typeface="Bookman Old Style" panose="02050604050505020204" pitchFamily="18" charset="0"/>
                        </a:rPr>
                        <a:t>Database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a:latin typeface="Bookman Old Style" panose="02050604050505020204" pitchFamily="18" charset="0"/>
                        </a:rPr>
                        <a:t>Firestore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a:latin typeface="Bookman Old Style" panose="02050604050505020204" pitchFamily="18" charset="0"/>
                        </a:rPr>
                        <a:t>NoSQL Real-time DB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428231">
                <a:tc>
                  <a:txBody>
                    <a:bodyPr/>
                    <a:lstStyle/>
                    <a:p>
                      <a:pPr algn="ctr">
                        <a:defRPr sz="1200">
                          <a:solidFill>
                            <a:srgbClr val="333333"/>
                          </a:solidFill>
                        </a:defRPr>
                      </a:pPr>
                      <a:r>
                        <a:rPr sz="1400">
                          <a:latin typeface="Bookman Old Style" panose="02050604050505020204" pitchFamily="18" charset="0"/>
                        </a:rPr>
                        <a:t>Auth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dirty="0">
                          <a:latin typeface="Bookman Old Style" panose="02050604050505020204" pitchFamily="18" charset="0"/>
                        </a:rPr>
                        <a:t>Firebase Auth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a:latin typeface="Bookman Old Style" panose="02050604050505020204" pitchFamily="18" charset="0"/>
                        </a:rPr>
                        <a:t>User Authentication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428231">
                <a:tc>
                  <a:txBody>
                    <a:bodyPr/>
                    <a:lstStyle/>
                    <a:p>
                      <a:pPr algn="ctr">
                        <a:defRPr sz="1200">
                          <a:solidFill>
                            <a:srgbClr val="333333"/>
                          </a:solidFill>
                        </a:defRPr>
                      </a:pPr>
                      <a:r>
                        <a:rPr sz="1400">
                          <a:latin typeface="Bookman Old Style" panose="02050604050505020204" pitchFamily="18" charset="0"/>
                        </a:rPr>
                        <a:t>Hosting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dirty="0" err="1">
                          <a:latin typeface="Bookman Old Style" panose="02050604050505020204" pitchFamily="18" charset="0"/>
                        </a:rPr>
                        <a:t>Vercel</a:t>
                      </a:r>
                      <a:endParaRPr sz="1400" dirty="0">
                        <a:latin typeface="Bookman Old Style" panose="020506040505050202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dirty="0">
                          <a:latin typeface="Bookman Old Style" panose="02050604050505020204" pitchFamily="18" charset="0"/>
                        </a:rPr>
                        <a:t>Deployment Platform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9"/>
                  </a:ext>
                </a:extLst>
              </a:tr>
              <a:tr h="428231">
                <a:tc>
                  <a:txBody>
                    <a:bodyPr/>
                    <a:lstStyle/>
                    <a:p>
                      <a:pPr algn="ctr">
                        <a:defRPr sz="1200">
                          <a:solidFill>
                            <a:srgbClr val="333333"/>
                          </a:solidFill>
                        </a:defRPr>
                      </a:pPr>
                      <a:r>
                        <a:rPr sz="1400">
                          <a:latin typeface="Bookman Old Style" panose="02050604050505020204" pitchFamily="18" charset="0"/>
                        </a:rPr>
                        <a:t>Version Control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a:latin typeface="Bookman Old Style" panose="02050604050505020204" pitchFamily="18" charset="0"/>
                        </a:rPr>
                        <a:t>Git/GitHub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defRPr sz="1200">
                          <a:solidFill>
                            <a:srgbClr val="333333"/>
                          </a:solidFill>
                        </a:defRPr>
                      </a:pPr>
                      <a:r>
                        <a:rPr sz="1400" dirty="0">
                          <a:latin typeface="Bookman Old Style" panose="02050604050505020204" pitchFamily="18" charset="0"/>
                        </a:rPr>
                        <a:t>Source Code Management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0"/>
                  </a:ext>
                </a:extLst>
              </a:tr>
            </a:tbl>
          </a:graphicData>
        </a:graphic>
      </p:graphicFrame>
      <p:sp>
        <p:nvSpPr>
          <p:cNvPr id="2" name="Rectangle 1">
            <a:extLst>
              <a:ext uri="{FF2B5EF4-FFF2-40B4-BE49-F238E27FC236}">
                <a16:creationId xmlns:a16="http://schemas.microsoft.com/office/drawing/2014/main" id="{DBFC113E-67BE-BC4B-2E00-3C7B92F2458F}"/>
              </a:ext>
            </a:extLst>
          </p:cNvPr>
          <p:cNvSpPr/>
          <p:nvPr/>
        </p:nvSpPr>
        <p:spPr>
          <a:xfrm>
            <a:off x="0" y="0"/>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19DD249B-5DE3-14A6-A76F-120DC7777072}"/>
              </a:ext>
            </a:extLst>
          </p:cNvPr>
          <p:cNvSpPr txBox="1"/>
          <p:nvPr/>
        </p:nvSpPr>
        <p:spPr>
          <a:xfrm>
            <a:off x="457200" y="235588"/>
            <a:ext cx="5038436" cy="461665"/>
          </a:xfrm>
          <a:prstGeom prst="rect">
            <a:avLst/>
          </a:prstGeom>
          <a:noFill/>
        </p:spPr>
        <p:txBody>
          <a:bodyPr wrap="square">
            <a:spAutoFit/>
          </a:bodyPr>
          <a:lstStyle/>
          <a:p>
            <a:r>
              <a:rPr lang="en-IN" sz="2400" dirty="0">
                <a:solidFill>
                  <a:schemeClr val="bg1"/>
                </a:solidFill>
                <a:latin typeface="Bookman Old Style" panose="02050604050505020204" pitchFamily="18" charset="0"/>
                <a:ea typeface="Cambria" panose="02040503050406030204" pitchFamily="18" charset="0"/>
              </a:rPr>
              <a:t>Tools and Technologies</a:t>
            </a:r>
            <a:endPar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ea typeface="Cambria" panose="020405030504060302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8D56D659-C1A5-63F2-9299-F025A3E63AF4}"/>
              </a:ext>
            </a:extLst>
          </p:cNvPr>
          <p:cNvPicPr>
            <a:picLocks noChangeAspect="1"/>
          </p:cNvPicPr>
          <p:nvPr/>
        </p:nvPicPr>
        <p:blipFill>
          <a:blip r:embed="rId3">
            <a:extLst>
              <a:ext uri="{BEBA8EAE-BF5A-486C-A8C5-ECC9F3942E4B}">
                <a14:imgProps xmlns:a14="http://schemas.microsoft.com/office/drawing/2010/main">
                  <a14:imgLayer r:embed="rId4">
                    <a14:imgEffect>
                      <a14:saturation sat="66000"/>
                    </a14:imgEffect>
                  </a14:imgLayer>
                </a14:imgProps>
              </a:ext>
            </a:extLst>
          </a:blip>
          <a:stretch>
            <a:fillRect/>
          </a:stretch>
        </p:blipFill>
        <p:spPr>
          <a:xfrm>
            <a:off x="1198673" y="884960"/>
            <a:ext cx="7793665" cy="5879268"/>
          </a:xfrm>
          <a:prstGeom prst="rect">
            <a:avLst/>
          </a:prstGeom>
        </p:spPr>
      </p:pic>
      <p:sp>
        <p:nvSpPr>
          <p:cNvPr id="20" name="Rectangle 19">
            <a:extLst>
              <a:ext uri="{FF2B5EF4-FFF2-40B4-BE49-F238E27FC236}">
                <a16:creationId xmlns:a16="http://schemas.microsoft.com/office/drawing/2014/main" id="{0B00E1F9-0846-97E4-EEE1-7C59F474CD8F}"/>
              </a:ext>
            </a:extLst>
          </p:cNvPr>
          <p:cNvSpPr/>
          <p:nvPr/>
        </p:nvSpPr>
        <p:spPr>
          <a:xfrm>
            <a:off x="0" y="0"/>
            <a:ext cx="9144000" cy="840509"/>
          </a:xfrm>
          <a:prstGeom prst="rect">
            <a:avLst/>
          </a:prstGeom>
          <a:solidFill>
            <a:srgbClr val="0E393A"/>
          </a:solidFill>
          <a:ln>
            <a:solidFill>
              <a:srgbClr val="1C7072"/>
            </a:solidFill>
          </a:ln>
          <a:effectLst>
            <a:softEdge rad="0"/>
          </a:effectLst>
        </p:spPr>
        <p:style>
          <a:lnRef idx="0">
            <a:scrgbClr r="0" g="0" b="0"/>
          </a:lnRef>
          <a:fillRef idx="0">
            <a:scrgbClr r="0" g="0" b="0"/>
          </a:fillRef>
          <a:effectRef idx="0">
            <a:scrgbClr r="0" g="0" b="0"/>
          </a:effectRef>
          <a:fontRef idx="minor">
            <a:schemeClr val="lt1"/>
          </a:fontRef>
        </p:style>
        <p:txBody>
          <a:bodyPr rtlCol="0" anchor="ctr"/>
          <a:lstStyle/>
          <a:p>
            <a:pPr>
              <a:lnSpc>
                <a:spcPct val="150000"/>
              </a:lnSpc>
            </a:pPr>
            <a:endParaRPr lang="en-IN" sz="2000" dirty="0">
              <a:solidFill>
                <a:schemeClr val="bg1"/>
              </a:solidFill>
              <a:latin typeface="Bookman Old Style" panose="02050604050505020204" pitchFamily="18" charset="0"/>
              <a:ea typeface="Cambria" panose="02040503050406030204" pitchFamily="18" charset="0"/>
            </a:endParaRPr>
          </a:p>
        </p:txBody>
      </p:sp>
      <p:sp>
        <p:nvSpPr>
          <p:cNvPr id="21" name="TextBox 20">
            <a:extLst>
              <a:ext uri="{FF2B5EF4-FFF2-40B4-BE49-F238E27FC236}">
                <a16:creationId xmlns:a16="http://schemas.microsoft.com/office/drawing/2014/main" id="{08487528-A1D4-B070-AC7B-B65A807694E6}"/>
              </a:ext>
            </a:extLst>
          </p:cNvPr>
          <p:cNvSpPr txBox="1"/>
          <p:nvPr/>
        </p:nvSpPr>
        <p:spPr>
          <a:xfrm>
            <a:off x="457200" y="235588"/>
            <a:ext cx="5038436" cy="461665"/>
          </a:xfrm>
          <a:prstGeom prst="rect">
            <a:avLst/>
          </a:prstGeom>
          <a:noFill/>
        </p:spPr>
        <p:txBody>
          <a:bodyPr wrap="square">
            <a:spAutoFit/>
          </a:bodyPr>
          <a:lstStyle/>
          <a:p>
            <a:pPr>
              <a:spcAft>
                <a:spcPts val="800"/>
              </a:spcAft>
              <a:defRPr sz="2000">
                <a:solidFill>
                  <a:srgbClr val="333333"/>
                </a:solidFill>
              </a:defRPr>
            </a:pPr>
            <a:r>
              <a:rPr lang="en-IN" sz="2400" dirty="0">
                <a:solidFill>
                  <a:schemeClr val="bg1"/>
                </a:solidFill>
                <a:effectLst>
                  <a:outerShdw blurRad="38100" dist="38100" dir="2700000" algn="tl">
                    <a:srgbClr val="000000">
                      <a:alpha val="43137"/>
                    </a:srgbClr>
                  </a:outerShdw>
                </a:effectLst>
                <a:latin typeface="Bookman Old Style" panose="02050604050505020204" pitchFamily="18" charset="0"/>
              </a:rPr>
              <a:t>Application Flow Diagram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389</TotalTime>
  <Words>1804</Words>
  <Application>Microsoft Office PowerPoint</Application>
  <PresentationFormat>On-screen Show (4:3)</PresentationFormat>
  <Paragraphs>159</Paragraphs>
  <Slides>16</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Bookman Old Style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Priyanshi Kantariya</dc:creator>
  <cp:keywords/>
  <dc:description>generated using python-pptx</dc:description>
  <cp:lastModifiedBy>Priyanshi Kantariya</cp:lastModifiedBy>
  <cp:revision>16</cp:revision>
  <dcterms:created xsi:type="dcterms:W3CDTF">2013-01-27T09:14:16Z</dcterms:created>
  <dcterms:modified xsi:type="dcterms:W3CDTF">2026-02-09T05:30:38Z</dcterms:modified>
  <cp:category/>
</cp:coreProperties>
</file>

<file path=docProps/thumbnail.jpeg>
</file>